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68"/>
  </p:notesMasterIdLst>
  <p:sldIdLst>
    <p:sldId id="256" r:id="rId3"/>
    <p:sldId id="262" r:id="rId4"/>
    <p:sldId id="263" r:id="rId5"/>
    <p:sldId id="257" r:id="rId6"/>
    <p:sldId id="260" r:id="rId7"/>
    <p:sldId id="258" r:id="rId8"/>
    <p:sldId id="259" r:id="rId9"/>
    <p:sldId id="287" r:id="rId10"/>
    <p:sldId id="321" r:id="rId11"/>
    <p:sldId id="323" r:id="rId12"/>
    <p:sldId id="286" r:id="rId13"/>
    <p:sldId id="261" r:id="rId14"/>
    <p:sldId id="264" r:id="rId15"/>
    <p:sldId id="289" r:id="rId16"/>
    <p:sldId id="328" r:id="rId17"/>
    <p:sldId id="265" r:id="rId18"/>
    <p:sldId id="266" r:id="rId19"/>
    <p:sldId id="267" r:id="rId20"/>
    <p:sldId id="268" r:id="rId21"/>
    <p:sldId id="269" r:id="rId22"/>
    <p:sldId id="270" r:id="rId23"/>
    <p:sldId id="271" r:id="rId24"/>
    <p:sldId id="272" r:id="rId25"/>
    <p:sldId id="273" r:id="rId26"/>
    <p:sldId id="274" r:id="rId27"/>
    <p:sldId id="275" r:id="rId28"/>
    <p:sldId id="330" r:id="rId29"/>
    <p:sldId id="277" r:id="rId30"/>
    <p:sldId id="276" r:id="rId31"/>
    <p:sldId id="281" r:id="rId32"/>
    <p:sldId id="282" r:id="rId33"/>
    <p:sldId id="283" r:id="rId34"/>
    <p:sldId id="284" r:id="rId35"/>
    <p:sldId id="27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4" r:id="rId49"/>
    <p:sldId id="307" r:id="rId50"/>
    <p:sldId id="306" r:id="rId51"/>
    <p:sldId id="305" r:id="rId52"/>
    <p:sldId id="308" r:id="rId53"/>
    <p:sldId id="310" r:id="rId54"/>
    <p:sldId id="309" r:id="rId55"/>
    <p:sldId id="312" r:id="rId56"/>
    <p:sldId id="313" r:id="rId57"/>
    <p:sldId id="331" r:id="rId58"/>
    <p:sldId id="311" r:id="rId59"/>
    <p:sldId id="314" r:id="rId60"/>
    <p:sldId id="315" r:id="rId61"/>
    <p:sldId id="316" r:id="rId62"/>
    <p:sldId id="317" r:id="rId63"/>
    <p:sldId id="318" r:id="rId64"/>
    <p:sldId id="319" r:id="rId65"/>
    <p:sldId id="325" r:id="rId66"/>
    <p:sldId id="327" r:id="rId6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37" autoAdjust="0"/>
    <p:restoredTop sz="84438" autoAdjust="0"/>
  </p:normalViewPr>
  <p:slideViewPr>
    <p:cSldViewPr>
      <p:cViewPr>
        <p:scale>
          <a:sx n="75" d="100"/>
          <a:sy n="75" d="100"/>
        </p:scale>
        <p:origin x="-2178" y="-13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14599D-CDF7-4EF7-B6D0-86D7CCB2BE4B}" type="datetimeFigureOut">
              <a:rPr lang="fr-FR" smtClean="0"/>
              <a:pPr/>
              <a:t>17/09/2017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48F8F1-650B-413C-A82E-F6C6E5084A9C}" type="slidenum">
              <a:rPr lang="fr-FR" smtClean="0"/>
              <a:pPr/>
              <a:t>‹#›</a:t>
            </a:fld>
            <a:endParaRPr lang="fr-FR"/>
          </a:p>
        </p:txBody>
      </p:sp>
    </p:spTree>
    <p:extLst>
      <p:ext uri="{BB962C8B-B14F-4D97-AF65-F5344CB8AC3E}">
        <p14:creationId xmlns:p14="http://schemas.microsoft.com/office/powerpoint/2010/main" val="1839634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 Portable Network </a:t>
            </a:r>
            <a:r>
              <a:rPr lang="fr-FR" sz="1200" b="0" i="0" kern="1200" dirty="0" err="1" smtClean="0">
                <a:solidFill>
                  <a:schemeClr val="tx1"/>
                </a:solidFill>
                <a:effectLst/>
                <a:latin typeface="+mn-lt"/>
                <a:ea typeface="+mn-ea"/>
                <a:cs typeface="+mn-cs"/>
              </a:rPr>
              <a:t>Graphics</a:t>
            </a:r>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PNG</a:t>
            </a:r>
            <a:r>
              <a:rPr lang="fr-FR" sz="1200" b="0" i="0" kern="1200" dirty="0" smtClean="0">
                <a:solidFill>
                  <a:schemeClr val="tx1"/>
                </a:solidFill>
                <a:effectLst/>
                <a:latin typeface="+mn-lt"/>
                <a:ea typeface="+mn-ea"/>
                <a:cs typeface="+mn-cs"/>
              </a:rPr>
              <a:t>) est un format ouvert d'images numériques, qui a été créé pour remplacer le format GIF, à l'époque propriétaire et dont la compression était soumise à un brevet. </a:t>
            </a:r>
          </a:p>
          <a:p>
            <a:r>
              <a:rPr lang="fr-FR" sz="1200" b="0" i="0" kern="1200" dirty="0" smtClean="0">
                <a:solidFill>
                  <a:schemeClr val="tx1"/>
                </a:solidFill>
                <a:effectLst/>
                <a:latin typeface="+mn-lt"/>
                <a:ea typeface="+mn-ea"/>
                <a:cs typeface="+mn-cs"/>
              </a:rPr>
              <a:t>Le </a:t>
            </a:r>
            <a:r>
              <a:rPr lang="fr-FR" sz="1200" b="1" i="0" kern="1200" dirty="0" smtClean="0">
                <a:solidFill>
                  <a:schemeClr val="tx1"/>
                </a:solidFill>
                <a:effectLst/>
                <a:latin typeface="+mn-lt"/>
                <a:ea typeface="+mn-ea"/>
                <a:cs typeface="+mn-cs"/>
              </a:rPr>
              <a:t>PNG</a:t>
            </a:r>
            <a:r>
              <a:rPr lang="fr-FR" sz="1200" b="0" i="0" kern="1200" dirty="0" smtClean="0">
                <a:solidFill>
                  <a:schemeClr val="tx1"/>
                </a:solidFill>
                <a:effectLst/>
                <a:latin typeface="+mn-lt"/>
                <a:ea typeface="+mn-ea"/>
                <a:cs typeface="+mn-cs"/>
              </a:rPr>
              <a:t> est un format sans perte spécialement adapté pour publier des images simples comprenant des aplats de couleurs.</a:t>
            </a:r>
          </a:p>
          <a:p>
            <a:r>
              <a:rPr lang="fr-FR" sz="1200" b="0" i="0" kern="1200" dirty="0" smtClean="0">
                <a:solidFill>
                  <a:schemeClr val="tx1"/>
                </a:solidFill>
                <a:effectLst/>
                <a:latin typeface="+mn-lt"/>
                <a:ea typeface="+mn-ea"/>
                <a:cs typeface="+mn-cs"/>
              </a:rPr>
              <a:t>L'HyperText </a:t>
            </a:r>
            <a:r>
              <a:rPr lang="fr-FR" sz="1200" b="0" i="0" kern="1200" dirty="0" err="1" smtClean="0">
                <a:solidFill>
                  <a:schemeClr val="tx1"/>
                </a:solidFill>
                <a:effectLst/>
                <a:latin typeface="+mn-lt"/>
                <a:ea typeface="+mn-ea"/>
                <a:cs typeface="+mn-cs"/>
              </a:rPr>
              <a:t>Markup</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Language</a:t>
            </a:r>
            <a:r>
              <a:rPr lang="fr-FR" sz="1200" b="0" i="0" kern="1200" dirty="0" smtClean="0">
                <a:solidFill>
                  <a:schemeClr val="tx1"/>
                </a:solidFill>
                <a:effectLst/>
                <a:latin typeface="+mn-lt"/>
                <a:ea typeface="+mn-ea"/>
                <a:cs typeface="+mn-cs"/>
              </a:rPr>
              <a:t>, généralement abrégé </a:t>
            </a:r>
            <a:r>
              <a:rPr lang="fr-FR" sz="1200" b="1" i="0" kern="1200" dirty="0" smtClean="0">
                <a:solidFill>
                  <a:schemeClr val="tx1"/>
                </a:solidFill>
                <a:effectLst/>
                <a:latin typeface="+mn-lt"/>
                <a:ea typeface="+mn-ea"/>
                <a:cs typeface="+mn-cs"/>
              </a:rPr>
              <a:t>HTML</a:t>
            </a:r>
            <a:r>
              <a:rPr lang="fr-FR" sz="1200" b="0" i="0" kern="1200" dirty="0" smtClean="0">
                <a:solidFill>
                  <a:schemeClr val="tx1"/>
                </a:solidFill>
                <a:effectLst/>
                <a:latin typeface="+mn-lt"/>
                <a:ea typeface="+mn-ea"/>
                <a:cs typeface="+mn-cs"/>
              </a:rPr>
              <a:t>, est le format de données conçu pour représenter les pages web. C'est un langage de balisage permettant d'écrire de l'hypertexte, d'où son nom.</a:t>
            </a:r>
          </a:p>
          <a:p>
            <a:r>
              <a:rPr lang="fr-FR" sz="1200" b="0" i="0" kern="1200" dirty="0" smtClean="0">
                <a:solidFill>
                  <a:schemeClr val="tx1"/>
                </a:solidFill>
                <a:effectLst/>
                <a:latin typeface="+mn-lt"/>
                <a:ea typeface="+mn-ea"/>
                <a:cs typeface="+mn-cs"/>
              </a:rPr>
              <a:t>Les feuilles de style en cascade, généralement appelées </a:t>
            </a:r>
            <a:r>
              <a:rPr lang="fr-FR" sz="1200" b="1" i="0" kern="1200" dirty="0" smtClean="0">
                <a:solidFill>
                  <a:schemeClr val="tx1"/>
                </a:solidFill>
                <a:effectLst/>
                <a:latin typeface="+mn-lt"/>
                <a:ea typeface="+mn-ea"/>
                <a:cs typeface="+mn-cs"/>
              </a:rPr>
              <a:t>CSS</a:t>
            </a:r>
            <a:r>
              <a:rPr lang="fr-FR" sz="1200" b="0" i="0" kern="1200" dirty="0" smtClean="0">
                <a:solidFill>
                  <a:schemeClr val="tx1"/>
                </a:solidFill>
                <a:effectLst/>
                <a:latin typeface="+mn-lt"/>
                <a:ea typeface="+mn-ea"/>
                <a:cs typeface="+mn-cs"/>
              </a:rPr>
              <a:t> de l'anglais </a:t>
            </a:r>
            <a:r>
              <a:rPr lang="fr-FR" sz="1200" b="0" i="0" kern="1200" dirty="0" err="1" smtClean="0">
                <a:solidFill>
                  <a:schemeClr val="tx1"/>
                </a:solidFill>
                <a:effectLst/>
                <a:latin typeface="+mn-lt"/>
                <a:ea typeface="+mn-ea"/>
                <a:cs typeface="+mn-cs"/>
              </a:rPr>
              <a:t>Cascading</a:t>
            </a:r>
            <a:r>
              <a:rPr lang="fr-FR" sz="1200" b="0" i="0" kern="1200" dirty="0" smtClean="0">
                <a:solidFill>
                  <a:schemeClr val="tx1"/>
                </a:solidFill>
                <a:effectLst/>
                <a:latin typeface="+mn-lt"/>
                <a:ea typeface="+mn-ea"/>
                <a:cs typeface="+mn-cs"/>
              </a:rPr>
              <a:t> Style </a:t>
            </a:r>
            <a:r>
              <a:rPr lang="fr-FR" sz="1200" b="0" i="0" kern="1200" dirty="0" err="1" smtClean="0">
                <a:solidFill>
                  <a:schemeClr val="tx1"/>
                </a:solidFill>
                <a:effectLst/>
                <a:latin typeface="+mn-lt"/>
                <a:ea typeface="+mn-ea"/>
                <a:cs typeface="+mn-cs"/>
              </a:rPr>
              <a:t>Sheets</a:t>
            </a:r>
            <a:r>
              <a:rPr lang="fr-FR" sz="1200" b="0" i="0" kern="1200" dirty="0" smtClean="0">
                <a:solidFill>
                  <a:schemeClr val="tx1"/>
                </a:solidFill>
                <a:effectLst/>
                <a:latin typeface="+mn-lt"/>
                <a:ea typeface="+mn-ea"/>
                <a:cs typeface="+mn-cs"/>
              </a:rPr>
              <a:t>, forment un langage informatique qui décrit la présentation des documents HTML et XML.</a:t>
            </a:r>
          </a:p>
          <a:p>
            <a:r>
              <a:rPr lang="fr-FR" sz="1200" b="0" i="0" kern="1200" dirty="0" smtClean="0">
                <a:solidFill>
                  <a:schemeClr val="tx1"/>
                </a:solidFill>
                <a:effectLst/>
                <a:latin typeface="+mn-lt"/>
                <a:ea typeface="+mn-ea"/>
                <a:cs typeface="+mn-cs"/>
              </a:rPr>
              <a:t>Le XML ou </a:t>
            </a:r>
            <a:r>
              <a:rPr lang="fr-FR" sz="1200" b="0" i="0" kern="1200" dirty="0" err="1" smtClean="0">
                <a:solidFill>
                  <a:schemeClr val="tx1"/>
                </a:solidFill>
                <a:effectLst/>
                <a:latin typeface="+mn-lt"/>
                <a:ea typeface="+mn-ea"/>
                <a:cs typeface="+mn-cs"/>
              </a:rPr>
              <a:t>e</a:t>
            </a:r>
            <a:r>
              <a:rPr lang="fr-FR" sz="1200" b="1" i="0" kern="1200" dirty="0" err="1" smtClean="0">
                <a:solidFill>
                  <a:schemeClr val="tx1"/>
                </a:solidFill>
                <a:effectLst/>
                <a:latin typeface="+mn-lt"/>
                <a:ea typeface="+mn-ea"/>
                <a:cs typeface="+mn-cs"/>
              </a:rPr>
              <a:t>X</a:t>
            </a:r>
            <a:r>
              <a:rPr lang="fr-FR" sz="1200" b="0" i="0" kern="1200" dirty="0" err="1" smtClean="0">
                <a:solidFill>
                  <a:schemeClr val="tx1"/>
                </a:solidFill>
                <a:effectLst/>
                <a:latin typeface="+mn-lt"/>
                <a:ea typeface="+mn-ea"/>
                <a:cs typeface="+mn-cs"/>
              </a:rPr>
              <a:t>tensible</a:t>
            </a:r>
            <a:r>
              <a:rPr lang="fr-FR" sz="1200" b="0"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M</a:t>
            </a:r>
            <a:r>
              <a:rPr lang="fr-FR" sz="1200" b="0" i="0" kern="1200" dirty="0" err="1" smtClean="0">
                <a:solidFill>
                  <a:schemeClr val="tx1"/>
                </a:solidFill>
                <a:effectLst/>
                <a:latin typeface="+mn-lt"/>
                <a:ea typeface="+mn-ea"/>
                <a:cs typeface="+mn-cs"/>
              </a:rPr>
              <a:t>arkup</a:t>
            </a:r>
            <a:r>
              <a:rPr lang="fr-FR" sz="1200" b="0"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L</a:t>
            </a:r>
            <a:r>
              <a:rPr lang="fr-FR" sz="1200" b="0" i="0" kern="1200" dirty="0" err="1" smtClean="0">
                <a:solidFill>
                  <a:schemeClr val="tx1"/>
                </a:solidFill>
                <a:effectLst/>
                <a:latin typeface="+mn-lt"/>
                <a:ea typeface="+mn-ea"/>
                <a:cs typeface="+mn-cs"/>
              </a:rPr>
              <a:t>anguage</a:t>
            </a:r>
            <a:r>
              <a:rPr lang="fr-FR" sz="1200" b="0" i="0" kern="1200" dirty="0" smtClean="0">
                <a:solidFill>
                  <a:schemeClr val="tx1"/>
                </a:solidFill>
                <a:effectLst/>
                <a:latin typeface="+mn-lt"/>
                <a:ea typeface="+mn-ea"/>
                <a:cs typeface="+mn-cs"/>
              </a:rPr>
              <a:t> est un langage informatique</a:t>
            </a:r>
            <a:endParaRPr lang="fr-FR" dirty="0"/>
          </a:p>
        </p:txBody>
      </p:sp>
      <p:sp>
        <p:nvSpPr>
          <p:cNvPr id="4" name="Slide Number Placeholder 3"/>
          <p:cNvSpPr>
            <a:spLocks noGrp="1"/>
          </p:cNvSpPr>
          <p:nvPr>
            <p:ph type="sldNum" sz="quarter" idx="10"/>
          </p:nvPr>
        </p:nvSpPr>
        <p:spPr/>
        <p:txBody>
          <a:bodyPr/>
          <a:lstStyle/>
          <a:p>
            <a:fld id="{1548F8F1-650B-413C-A82E-F6C6E5084A9C}" type="slidenum">
              <a:rPr lang="fr-FR" smtClean="0"/>
              <a:pPr/>
              <a:t>10</a:t>
            </a:fld>
            <a:endParaRPr lang="fr-FR"/>
          </a:p>
        </p:txBody>
      </p:sp>
    </p:spTree>
    <p:extLst>
      <p:ext uri="{BB962C8B-B14F-4D97-AF65-F5344CB8AC3E}">
        <p14:creationId xmlns:p14="http://schemas.microsoft.com/office/powerpoint/2010/main" val="125385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548F8F1-650B-413C-A82E-F6C6E5084A9C}" type="slidenum">
              <a:rPr lang="fr-FR" smtClean="0"/>
              <a:pPr/>
              <a:t>12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mtClean="0"/>
              <a:t>http://static.googleusercontent.com/media/www.google.com/fr//intl/fr/webmasters/docs/search-engine-optimization-starter-guide-fr.pdf</a:t>
            </a:r>
            <a:endParaRPr lang="fr-FR" dirty="0"/>
          </a:p>
        </p:txBody>
      </p:sp>
      <p:sp>
        <p:nvSpPr>
          <p:cNvPr id="4" name="Slide Number Placeholder 3"/>
          <p:cNvSpPr>
            <a:spLocks noGrp="1"/>
          </p:cNvSpPr>
          <p:nvPr>
            <p:ph type="sldNum" sz="quarter" idx="10"/>
          </p:nvPr>
        </p:nvSpPr>
        <p:spPr/>
        <p:txBody>
          <a:bodyPr/>
          <a:lstStyle/>
          <a:p>
            <a:fld id="{1548F8F1-650B-413C-A82E-F6C6E5084A9C}" type="slidenum">
              <a:rPr lang="fr-FR" smtClean="0"/>
              <a:pPr/>
              <a:t>18</a:t>
            </a:fld>
            <a:endParaRPr lang="fr-FR"/>
          </a:p>
        </p:txBody>
      </p:sp>
    </p:spTree>
    <p:extLst>
      <p:ext uri="{BB962C8B-B14F-4D97-AF65-F5344CB8AC3E}">
        <p14:creationId xmlns:p14="http://schemas.microsoft.com/office/powerpoint/2010/main" val="45118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2">
        <a:schemeClr val="bg2"/>
      </p:bgRef>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Cliquez pour modifier le style du titre</a:t>
            </a:r>
            <a:endParaRPr kumimoji="0" lang="en-US"/>
          </a:p>
        </p:txBody>
      </p:sp>
      <p:sp>
        <p:nvSpPr>
          <p:cNvPr id="17" name="Sous-titr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30" name="Espace réservé de la date 29"/>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19" name="Espace réservé du pied de page 18"/>
          <p:cNvSpPr>
            <a:spLocks noGrp="1"/>
          </p:cNvSpPr>
          <p:nvPr>
            <p:ph type="ftr" sz="quarter" idx="11"/>
          </p:nvPr>
        </p:nvSpPr>
        <p:spPr/>
        <p:txBody>
          <a:bodyPr/>
          <a:lstStyle/>
          <a:p>
            <a:endParaRPr lang="fr-FR"/>
          </a:p>
        </p:txBody>
      </p:sp>
      <p:sp>
        <p:nvSpPr>
          <p:cNvPr id="27" name="Espace réservé du numéro de diapositive 26"/>
          <p:cNvSpPr>
            <a:spLocks noGrp="1"/>
          </p:cNvSpPr>
          <p:nvPr>
            <p:ph type="sldNum" sz="quarter" idx="12"/>
          </p:nvPr>
        </p:nvSpPr>
        <p:spPr/>
        <p:txBody>
          <a:bodyPr/>
          <a:lstStyle/>
          <a:p>
            <a:fld id="{0BFD67B9-F737-4009-B133-30D19F5193C8}" type="slidenum">
              <a:rPr lang="fr-FR" smtClean="0"/>
              <a:pPr/>
              <a:t>‹#›</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914401"/>
            <a:ext cx="2057400" cy="5211763"/>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914401"/>
            <a:ext cx="6019800" cy="5211763"/>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2">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FD67B9-F737-4009-B133-30D19F5193C8}" type="slidenum">
              <a:rPr lang="fr-FR" smtClean="0"/>
              <a:pPr/>
              <a:t>‹#›</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a:lstStyle/>
          <a:p>
            <a:r>
              <a:rPr kumimoji="0" lang="fr-FR" smtClean="0"/>
              <a:t>Cliquez pour modifier le style du titre</a:t>
            </a:r>
            <a:endParaRPr kumimoji="0" lang="en-US"/>
          </a:p>
        </p:txBody>
      </p:sp>
      <p:sp>
        <p:nvSpPr>
          <p:cNvPr id="3" name="Espace réservé du contenu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tIns="45720" anchor="b"/>
          <a:lstStyle>
            <a:lvl1pPr>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5" name="Espace réservé du contenu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Espace réservé du contenu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fr-FR" smtClean="0"/>
              <a:t>Cliquez pour modifier les styles du texte du masque</a:t>
            </a:r>
          </a:p>
        </p:txBody>
      </p:sp>
      <p:sp>
        <p:nvSpPr>
          <p:cNvPr id="4" name="Espace réservé du contenu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FD67B9-F737-4009-B133-30D19F5193C8}" type="slidenum">
              <a:rPr lang="fr-FR" smtClean="0"/>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Rogner et arrondir un rectangle à un seul coin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Triangle rect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fr-FR" smtClean="0"/>
              <a:t>Cliquez pour modifier le style du titre</a:t>
            </a:r>
            <a:endParaRPr kumimoji="0" lang="en-US"/>
          </a:p>
        </p:txBody>
      </p:sp>
      <p:sp>
        <p:nvSpPr>
          <p:cNvPr id="4" name="Espace réservé du texte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82F1B588-D3CF-4EB0-B004-129651959A0C}" type="datetimeFigureOut">
              <a:rPr lang="fr-FR" smtClean="0"/>
              <a:pPr/>
              <a:t>17/09/2017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077200" y="6356350"/>
            <a:ext cx="609600" cy="365125"/>
          </a:xfrm>
        </p:spPr>
        <p:txBody>
          <a:bodyPr/>
          <a:lstStyle/>
          <a:p>
            <a:fld id="{0BFD67B9-F737-4009-B133-30D19F5193C8}" type="slidenum">
              <a:rPr lang="fr-FR" smtClean="0"/>
              <a:pPr/>
              <a:t>‹#›</a:t>
            </a:fld>
            <a:endParaRPr lang="fr-FR"/>
          </a:p>
        </p:txBody>
      </p:sp>
      <p:sp>
        <p:nvSpPr>
          <p:cNvPr id="3" name="Espace réservé pour une image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fr-FR" smtClean="0"/>
              <a:t>Cliquez sur l'icône pour ajouter une image</a:t>
            </a:r>
            <a:endParaRPr kumimoji="0" lang="en-US" dirty="0"/>
          </a:p>
        </p:txBody>
      </p:sp>
      <p:sp>
        <p:nvSpPr>
          <p:cNvPr id="10" name="Forme libre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orme libre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orme libre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orme libre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Espace réservé du titre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fr-FR" smtClean="0"/>
              <a:t>Cliquez pour modifier le style du titre</a:t>
            </a:r>
            <a:endParaRPr kumimoji="0" lang="en-US"/>
          </a:p>
        </p:txBody>
      </p:sp>
      <p:sp>
        <p:nvSpPr>
          <p:cNvPr id="30" name="Espace réservé du texte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0" name="Espace réservé de la date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2F1B588-D3CF-4EB0-B004-129651959A0C}" type="datetimeFigureOut">
              <a:rPr lang="fr-FR" smtClean="0"/>
              <a:pPr/>
              <a:t>17/09/2017</a:t>
            </a:fld>
            <a:endParaRPr lang="fr-FR"/>
          </a:p>
        </p:txBody>
      </p:sp>
      <p:sp>
        <p:nvSpPr>
          <p:cNvPr id="22" name="Espace réservé du pied de page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fr-FR"/>
          </a:p>
        </p:txBody>
      </p:sp>
      <p:sp>
        <p:nvSpPr>
          <p:cNvPr id="18" name="Espace réservé du numéro de diapositive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BFD67B9-F737-4009-B133-30D19F5193C8}" type="slidenum">
              <a:rPr lang="fr-FR" smtClean="0"/>
              <a:pPr/>
              <a:t>‹#›</a:t>
            </a:fld>
            <a:endParaRPr lang="fr-FR"/>
          </a:p>
        </p:txBody>
      </p:sp>
      <p:grpSp>
        <p:nvGrpSpPr>
          <p:cNvPr id="2" name="Groupe 1"/>
          <p:cNvGrpSpPr/>
          <p:nvPr/>
        </p:nvGrpSpPr>
        <p:grpSpPr>
          <a:xfrm>
            <a:off x="-19017" y="202408"/>
            <a:ext cx="9180548" cy="649224"/>
            <a:chOff x="-19045" y="216550"/>
            <a:chExt cx="9180548" cy="649224"/>
          </a:xfrm>
        </p:grpSpPr>
        <p:sp>
          <p:nvSpPr>
            <p:cNvPr id="12" name="Forme libre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rme libre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1B588-D3CF-4EB0-B004-129651959A0C}" type="datetimeFigureOut">
              <a:rPr lang="fr-FR" smtClean="0"/>
              <a:pPr/>
              <a:t>17/09/2017</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FD67B9-F737-4009-B133-30D19F5193C8}"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gif"/><Relationship Id="rId2" Type="http://schemas.openxmlformats.org/officeDocument/2006/relationships/image" Target="../media/image43.gif"/><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11" Type="http://schemas.openxmlformats.org/officeDocument/2006/relationships/image" Target="../media/image57.jpeg"/><Relationship Id="rId5" Type="http://schemas.openxmlformats.org/officeDocument/2006/relationships/image" Target="../media/image52.jpeg"/><Relationship Id="rId10" Type="http://schemas.openxmlformats.org/officeDocument/2006/relationships/image" Target="../media/image43.gif"/><Relationship Id="rId4" Type="http://schemas.openxmlformats.org/officeDocument/2006/relationships/image" Target="../media/image51.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fr.wikipedia.org/wiki/Organisation" TargetMode="External"/><Relationship Id="rId2" Type="http://schemas.openxmlformats.org/officeDocument/2006/relationships/hyperlink" Target="http://fr.wikipedia.org/wiki/Identit%C3%A9_visuell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youtube.com/watch?v=xmP7dFV9uIo" TargetMode="Externa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87.jpe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gif"/><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34.jpeg"/></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gi-webconseil.fr/uploads/images/fonctionnalites-web.jpg"/>
          <p:cNvPicPr>
            <a:picLocks noChangeAspect="1" noChangeArrowheads="1"/>
          </p:cNvPicPr>
          <p:nvPr/>
        </p:nvPicPr>
        <p:blipFill>
          <a:blip r:embed="rId2"/>
          <a:srcRect l="7999" r="8000" b="11111"/>
          <a:stretch>
            <a:fillRect/>
          </a:stretch>
        </p:blipFill>
        <p:spPr bwMode="auto">
          <a:xfrm>
            <a:off x="539552" y="2537847"/>
            <a:ext cx="3690457" cy="2928934"/>
          </a:xfrm>
          <a:prstGeom prst="rect">
            <a:avLst/>
          </a:prstGeom>
          <a:noFill/>
        </p:spPr>
      </p:pic>
      <p:pic>
        <p:nvPicPr>
          <p:cNvPr id="1028" name="Picture 4" descr="https://www.mysciencework.com/bundles/mswblog/images/Posts/2012/02/La-curation-sur-le-World-Wide-Web-%C2%A9Beboy-Fotolia.jpg"/>
          <p:cNvPicPr>
            <a:picLocks noChangeAspect="1" noChangeArrowheads="1"/>
          </p:cNvPicPr>
          <p:nvPr/>
        </p:nvPicPr>
        <p:blipFill>
          <a:blip r:embed="rId3" cstate="print"/>
          <a:srcRect l="13465" t="8675" r="4024" b="13245"/>
          <a:stretch>
            <a:fillRect/>
          </a:stretch>
        </p:blipFill>
        <p:spPr bwMode="auto">
          <a:xfrm>
            <a:off x="6156176" y="2537847"/>
            <a:ext cx="2684877" cy="2357454"/>
          </a:xfrm>
          <a:prstGeom prst="rect">
            <a:avLst/>
          </a:prstGeom>
          <a:noFill/>
        </p:spPr>
      </p:pic>
      <p:pic>
        <p:nvPicPr>
          <p:cNvPr id="29700" name="Picture 4" descr="http://soy.impresionesaerea.netdna-cdn.com/images/oportunidaNegocio/giros_negocio/se_giros_internet_980x250.jpg"/>
          <p:cNvPicPr>
            <a:picLocks noChangeAspect="1" noChangeArrowheads="1"/>
          </p:cNvPicPr>
          <p:nvPr/>
        </p:nvPicPr>
        <p:blipFill>
          <a:blip r:embed="rId4"/>
          <a:srcRect/>
          <a:stretch>
            <a:fillRect/>
          </a:stretch>
        </p:blipFill>
        <p:spPr bwMode="auto">
          <a:xfrm>
            <a:off x="1259632" y="988809"/>
            <a:ext cx="6576286" cy="1549038"/>
          </a:xfrm>
          <a:prstGeom prst="rect">
            <a:avLst/>
          </a:prstGeom>
          <a:noFill/>
        </p:spPr>
      </p:pic>
      <p:pic>
        <p:nvPicPr>
          <p:cNvPr id="8" name="Picture 6" descr="http://www.cyriljarnias.fr/wp-content/uploads/2013/08/question-gestion-de-patrimoine.jpg"/>
          <p:cNvPicPr>
            <a:picLocks noChangeAspect="1" noChangeArrowheads="1"/>
          </p:cNvPicPr>
          <p:nvPr/>
        </p:nvPicPr>
        <p:blipFill>
          <a:blip r:embed="rId5"/>
          <a:srcRect/>
          <a:stretch>
            <a:fillRect/>
          </a:stretch>
        </p:blipFill>
        <p:spPr bwMode="auto">
          <a:xfrm>
            <a:off x="4160490" y="4437112"/>
            <a:ext cx="1979662" cy="1844824"/>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28604"/>
            <a:ext cx="8229600" cy="1143000"/>
          </a:xfrm>
        </p:spPr>
        <p:txBody>
          <a:bodyPr>
            <a:normAutofit/>
          </a:bodyPr>
          <a:lstStyle/>
          <a:p>
            <a:pPr algn="ctr"/>
            <a:r>
              <a:rPr lang="fr-FR" b="1" dirty="0" smtClean="0">
                <a:solidFill>
                  <a:srgbClr val="FF0000"/>
                </a:solidFill>
                <a:latin typeface="Times New Roman" pitchFamily="18" charset="0"/>
                <a:cs typeface="Times New Roman" pitchFamily="18" charset="0"/>
              </a:rPr>
              <a:t>Internet VS web </a:t>
            </a:r>
            <a:endParaRPr lang="fr-FR" b="1" dirty="0">
              <a:solidFill>
                <a:srgbClr val="FF0000"/>
              </a:solidFill>
              <a:latin typeface="Times New Roman" pitchFamily="18" charset="0"/>
              <a:cs typeface="Times New Roman" pitchFamily="18" charset="0"/>
            </a:endParaRPr>
          </a:p>
        </p:txBody>
      </p:sp>
      <p:sp>
        <p:nvSpPr>
          <p:cNvPr id="3" name="Espace réservé du contenu 2"/>
          <p:cNvSpPr>
            <a:spLocks noGrp="1"/>
          </p:cNvSpPr>
          <p:nvPr>
            <p:ph idx="1"/>
          </p:nvPr>
        </p:nvSpPr>
        <p:spPr>
          <a:xfrm>
            <a:off x="340420" y="1844824"/>
            <a:ext cx="8472518" cy="3614750"/>
          </a:xfrm>
        </p:spPr>
        <p:txBody>
          <a:bodyPr>
            <a:noAutofit/>
          </a:bodyPr>
          <a:lstStyle/>
          <a:p>
            <a:pPr algn="just"/>
            <a:r>
              <a:rPr lang="fr-FR" sz="2000" dirty="0" smtClean="0">
                <a:latin typeface="Times New Roman" pitchFamily="18" charset="0"/>
                <a:cs typeface="Times New Roman" pitchFamily="18" charset="0"/>
              </a:rPr>
              <a:t>Le Web n’est qu'une des applications d’Internet ; distincte d’autres applications comme le courrier électronique, la messagerie instantanée, et le partage de fichier.</a:t>
            </a:r>
          </a:p>
          <a:p>
            <a:pPr>
              <a:buNone/>
            </a:pPr>
            <a:endParaRPr lang="fr-FR" sz="2000" dirty="0" smtClean="0">
              <a:latin typeface="Times New Roman" pitchFamily="18" charset="0"/>
              <a:cs typeface="Times New Roman" pitchFamily="18" charset="0"/>
            </a:endParaRPr>
          </a:p>
          <a:p>
            <a:r>
              <a:rPr lang="fr-FR" sz="2000" dirty="0" smtClean="0">
                <a:latin typeface="Times New Roman" pitchFamily="18" charset="0"/>
                <a:cs typeface="Times New Roman" pitchFamily="18" charset="0"/>
              </a:rPr>
              <a:t>Le Web a été inventé par Tim Berners-Lee </a:t>
            </a:r>
            <a:r>
              <a:rPr lang="fr-FR" sz="3200" dirty="0" smtClean="0">
                <a:solidFill>
                  <a:srgbClr val="FF0000"/>
                </a:solidFill>
                <a:latin typeface="Times New Roman" pitchFamily="18" charset="0"/>
                <a:cs typeface="Times New Roman" pitchFamily="18" charset="0"/>
              </a:rPr>
              <a:t>plusieurs années après Internet,</a:t>
            </a:r>
          </a:p>
          <a:p>
            <a:endParaRPr lang="fr-FR" sz="2000" dirty="0" smtClean="0"/>
          </a:p>
          <a:p>
            <a:pPr algn="just"/>
            <a:r>
              <a:rPr lang="fr-FR" sz="2000" dirty="0" smtClean="0">
                <a:latin typeface="Times New Roman" pitchFamily="18" charset="0"/>
                <a:cs typeface="Times New Roman" pitchFamily="18" charset="0"/>
              </a:rPr>
              <a:t>Il </a:t>
            </a:r>
            <a:r>
              <a:rPr lang="fr-FR" sz="2000" dirty="0">
                <a:latin typeface="Times New Roman" pitchFamily="18" charset="0"/>
                <a:cs typeface="Times New Roman" pitchFamily="18" charset="0"/>
              </a:rPr>
              <a:t>a par la suite créé un organisme, le </a:t>
            </a:r>
            <a:r>
              <a:rPr lang="fr-FR" sz="2000" dirty="0" smtClean="0">
                <a:latin typeface="Times New Roman" pitchFamily="18" charset="0"/>
                <a:cs typeface="Times New Roman" pitchFamily="18" charset="0"/>
              </a:rPr>
              <a:t>W3C</a:t>
            </a:r>
            <a:r>
              <a:rPr lang="fr-FR" sz="2000" dirty="0">
                <a:solidFill>
                  <a:srgbClr val="FF0000"/>
                </a:solidFill>
                <a:latin typeface="Times New Roman" pitchFamily="18" charset="0"/>
                <a:cs typeface="Times New Roman" pitchFamily="18" charset="0"/>
              </a:rPr>
              <a:t> </a:t>
            </a:r>
            <a:r>
              <a:rPr lang="fr-FR" sz="2000" dirty="0">
                <a:latin typeface="Times New Roman" pitchFamily="18" charset="0"/>
                <a:cs typeface="Times New Roman" pitchFamily="18" charset="0"/>
              </a:rPr>
              <a:t>(World Wide Web Consortium) qui a pris le relais pour faire évoluer les technologies du web (HTML, CSS, PNG, </a:t>
            </a:r>
            <a:r>
              <a:rPr lang="fr-FR" sz="2000" dirty="0" smtClean="0">
                <a:latin typeface="Times New Roman" pitchFamily="18" charset="0"/>
                <a:cs typeface="Times New Roman" pitchFamily="18" charset="0"/>
              </a:rPr>
              <a:t>XML, … </a:t>
            </a:r>
            <a:r>
              <a:rPr lang="fr-FR" sz="2000" dirty="0" err="1" smtClean="0">
                <a:latin typeface="Times New Roman" pitchFamily="18" charset="0"/>
                <a:cs typeface="Times New Roman" pitchFamily="18" charset="0"/>
              </a:rPr>
              <a:t>etc</a:t>
            </a:r>
            <a:r>
              <a:rPr lang="fr-FR" sz="2000" dirty="0" smtClean="0">
                <a:latin typeface="Times New Roman" pitchFamily="18" charset="0"/>
                <a:cs typeface="Times New Roman" pitchFamily="18" charset="0"/>
              </a:rPr>
              <a:t> ).</a:t>
            </a:r>
            <a:endParaRPr lang="fr-FR" sz="2000" dirty="0">
              <a:latin typeface="Times New Roman" pitchFamily="18" charset="0"/>
              <a:cs typeface="Times New Roman" pitchFamily="18" charset="0"/>
            </a:endParaRPr>
          </a:p>
          <a:p>
            <a:pPr algn="just"/>
            <a:endParaRPr lang="fr-FR" sz="20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9748045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gi-webconseil.fr/uploads/images/fonctionnalites-web.jpg"/>
          <p:cNvPicPr>
            <a:picLocks noChangeAspect="1" noChangeArrowheads="1"/>
          </p:cNvPicPr>
          <p:nvPr/>
        </p:nvPicPr>
        <p:blipFill>
          <a:blip r:embed="rId2"/>
          <a:srcRect/>
          <a:stretch>
            <a:fillRect/>
          </a:stretch>
        </p:blipFill>
        <p:spPr bwMode="auto">
          <a:xfrm>
            <a:off x="0" y="357166"/>
            <a:ext cx="5429288" cy="4071966"/>
          </a:xfrm>
          <a:prstGeom prst="rect">
            <a:avLst/>
          </a:prstGeom>
          <a:noFill/>
        </p:spPr>
      </p:pic>
      <p:pic>
        <p:nvPicPr>
          <p:cNvPr id="1028" name="Picture 4" descr="https://www.mysciencework.com/bundles/mswblog/images/Posts/2012/02/La-curation-sur-le-World-Wide-Web-%C2%A9Beboy-Fotolia.jpg"/>
          <p:cNvPicPr>
            <a:picLocks noChangeAspect="1" noChangeArrowheads="1"/>
          </p:cNvPicPr>
          <p:nvPr/>
        </p:nvPicPr>
        <p:blipFill>
          <a:blip r:embed="rId3" cstate="print"/>
          <a:srcRect/>
          <a:stretch>
            <a:fillRect/>
          </a:stretch>
        </p:blipFill>
        <p:spPr bwMode="auto">
          <a:xfrm>
            <a:off x="5594235" y="357166"/>
            <a:ext cx="3549765" cy="3293798"/>
          </a:xfrm>
          <a:prstGeom prst="rect">
            <a:avLst/>
          </a:prstGeom>
          <a:noFill/>
        </p:spPr>
      </p:pic>
      <p:pic>
        <p:nvPicPr>
          <p:cNvPr id="1030" name="Picture 6" descr="http://www.cyriljarnias.fr/wp-content/uploads/2013/08/question-gestion-de-patrimoine.jpg"/>
          <p:cNvPicPr>
            <a:picLocks noChangeAspect="1" noChangeArrowheads="1"/>
          </p:cNvPicPr>
          <p:nvPr/>
        </p:nvPicPr>
        <p:blipFill>
          <a:blip r:embed="rId4"/>
          <a:srcRect/>
          <a:stretch>
            <a:fillRect/>
          </a:stretch>
        </p:blipFill>
        <p:spPr bwMode="auto">
          <a:xfrm>
            <a:off x="4214810" y="3429000"/>
            <a:ext cx="3076575" cy="2867025"/>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1000108"/>
            <a:ext cx="8715404" cy="769441"/>
          </a:xfrm>
          <a:prstGeom prst="rect">
            <a:avLst/>
          </a:prstGeom>
        </p:spPr>
        <p:txBody>
          <a:bodyPr wrap="square">
            <a:spAutoFit/>
          </a:bodyPr>
          <a:lstStyle/>
          <a:p>
            <a:r>
              <a:rPr lang="fr-FR" sz="2800" dirty="0" smtClean="0">
                <a:latin typeface="Times New Roman" pitchFamily="18" charset="0"/>
                <a:cs typeface="Times New Roman" pitchFamily="18" charset="0"/>
              </a:rPr>
              <a:t>Le mot «</a:t>
            </a:r>
            <a:r>
              <a:rPr lang="fr-FR" sz="4400" b="1" dirty="0" smtClean="0">
                <a:solidFill>
                  <a:srgbClr val="FF0000"/>
                </a:solidFill>
                <a:latin typeface="Times New Roman" pitchFamily="18" charset="0"/>
                <a:cs typeface="Times New Roman" pitchFamily="18" charset="0"/>
              </a:rPr>
              <a:t>WEB</a:t>
            </a:r>
            <a:r>
              <a:rPr lang="fr-FR" sz="2800" dirty="0" smtClean="0">
                <a:latin typeface="Times New Roman" pitchFamily="18" charset="0"/>
                <a:cs typeface="Times New Roman" pitchFamily="18" charset="0"/>
              </a:rPr>
              <a:t>»   signifie « </a:t>
            </a:r>
            <a:r>
              <a:rPr lang="fr-FR" sz="4000" b="1" dirty="0" smtClean="0">
                <a:solidFill>
                  <a:srgbClr val="FF0000"/>
                </a:solidFill>
                <a:latin typeface="Times New Roman" pitchFamily="18" charset="0"/>
                <a:cs typeface="Times New Roman" pitchFamily="18" charset="0"/>
              </a:rPr>
              <a:t>Toile d’Araignée</a:t>
            </a:r>
            <a:r>
              <a:rPr lang="fr-FR" sz="2800" dirty="0" smtClean="0">
                <a:latin typeface="Times New Roman" pitchFamily="18" charset="0"/>
                <a:cs typeface="Times New Roman" pitchFamily="18" charset="0"/>
              </a:rPr>
              <a:t>»</a:t>
            </a:r>
            <a:endParaRPr lang="fr-FR" sz="2800" dirty="0">
              <a:latin typeface="Times New Roman" pitchFamily="18" charset="0"/>
              <a:cs typeface="Times New Roman" pitchFamily="18" charset="0"/>
            </a:endParaRPr>
          </a:p>
        </p:txBody>
      </p:sp>
      <p:sp>
        <p:nvSpPr>
          <p:cNvPr id="5" name="Rectangle 4"/>
          <p:cNvSpPr/>
          <p:nvPr/>
        </p:nvSpPr>
        <p:spPr>
          <a:xfrm>
            <a:off x="-71470" y="5286388"/>
            <a:ext cx="9501222" cy="646331"/>
          </a:xfrm>
          <a:prstGeom prst="rect">
            <a:avLst/>
          </a:prstGeom>
        </p:spPr>
        <p:txBody>
          <a:bodyPr wrap="square">
            <a:spAutoFit/>
          </a:bodyPr>
          <a:lstStyle/>
          <a:p>
            <a:r>
              <a:rPr lang="fr-FR" sz="2400" dirty="0" smtClean="0">
                <a:latin typeface="Times New Roman" pitchFamily="18" charset="0"/>
                <a:cs typeface="Times New Roman" pitchFamily="18" charset="0"/>
              </a:rPr>
              <a:t>«</a:t>
            </a:r>
            <a:r>
              <a:rPr lang="fr-FR" sz="3600" b="1" dirty="0" smtClean="0">
                <a:solidFill>
                  <a:srgbClr val="FF0000"/>
                </a:solidFill>
                <a:latin typeface="Times New Roman" pitchFamily="18" charset="0"/>
                <a:cs typeface="Times New Roman" pitchFamily="18" charset="0"/>
              </a:rPr>
              <a:t>World </a:t>
            </a:r>
            <a:r>
              <a:rPr lang="fr-FR" sz="3600" b="1" dirty="0" err="1" smtClean="0">
                <a:solidFill>
                  <a:srgbClr val="FF0000"/>
                </a:solidFill>
                <a:latin typeface="Times New Roman" pitchFamily="18" charset="0"/>
                <a:cs typeface="Times New Roman" pitchFamily="18" charset="0"/>
              </a:rPr>
              <a:t>Wide</a:t>
            </a:r>
            <a:r>
              <a:rPr lang="fr-FR" sz="3600" b="1" dirty="0" smtClean="0">
                <a:solidFill>
                  <a:srgbClr val="FF0000"/>
                </a:solidFill>
                <a:latin typeface="Times New Roman" pitchFamily="18" charset="0"/>
                <a:cs typeface="Times New Roman" pitchFamily="18" charset="0"/>
              </a:rPr>
              <a:t> Web</a:t>
            </a:r>
            <a:r>
              <a:rPr lang="fr-FR" sz="2400" dirty="0" smtClean="0">
                <a:latin typeface="Times New Roman" pitchFamily="18" charset="0"/>
                <a:cs typeface="Times New Roman" pitchFamily="18" charset="0"/>
              </a:rPr>
              <a:t>»  signifie  «</a:t>
            </a:r>
            <a:r>
              <a:rPr lang="fr-FR" sz="2800" b="1" dirty="0" smtClean="0">
                <a:solidFill>
                  <a:srgbClr val="FF0000"/>
                </a:solidFill>
                <a:latin typeface="Times New Roman" pitchFamily="18" charset="0"/>
                <a:cs typeface="Times New Roman" pitchFamily="18" charset="0"/>
              </a:rPr>
              <a:t>toile d'araignée mondiale</a:t>
            </a:r>
            <a:r>
              <a:rPr lang="fr-FR" sz="2400" dirty="0" smtClean="0">
                <a:latin typeface="Times New Roman" pitchFamily="18" charset="0"/>
                <a:cs typeface="Times New Roman" pitchFamily="18" charset="0"/>
              </a:rPr>
              <a:t>» </a:t>
            </a:r>
            <a:endParaRPr lang="fr-FR" sz="2400" dirty="0">
              <a:latin typeface="Times New Roman" pitchFamily="18" charset="0"/>
              <a:cs typeface="Times New Roman" pitchFamily="18" charset="0"/>
            </a:endParaRPr>
          </a:p>
        </p:txBody>
      </p:sp>
      <p:pic>
        <p:nvPicPr>
          <p:cNvPr id="55298" name="Picture 2" descr="http://www.impressfx.com/main/images/stories/web_design_logo.jpg"/>
          <p:cNvPicPr>
            <a:picLocks noChangeAspect="1" noChangeArrowheads="1"/>
          </p:cNvPicPr>
          <p:nvPr/>
        </p:nvPicPr>
        <p:blipFill>
          <a:blip r:embed="rId3"/>
          <a:srcRect/>
          <a:stretch>
            <a:fillRect/>
          </a:stretch>
        </p:blipFill>
        <p:spPr bwMode="auto">
          <a:xfrm>
            <a:off x="2143108" y="1928802"/>
            <a:ext cx="4167217" cy="3125413"/>
          </a:xfrm>
          <a:prstGeom prst="rect">
            <a:avLst/>
          </a:prstGeom>
          <a:noFill/>
        </p:spPr>
      </p:pic>
      <p:sp>
        <p:nvSpPr>
          <p:cNvPr id="6" name="Rectangle 5"/>
          <p:cNvSpPr/>
          <p:nvPr/>
        </p:nvSpPr>
        <p:spPr>
          <a:xfrm>
            <a:off x="3000364" y="5857892"/>
            <a:ext cx="3433953" cy="584775"/>
          </a:xfrm>
          <a:prstGeom prst="rect">
            <a:avLst/>
          </a:prstGeom>
        </p:spPr>
        <p:txBody>
          <a:bodyPr wrap="none">
            <a:spAutoFit/>
          </a:bodyPr>
          <a:lstStyle/>
          <a:p>
            <a:r>
              <a:rPr lang="fr-FR" sz="2800" dirty="0" smtClean="0">
                <a:latin typeface="Times New Roman" pitchFamily="18" charset="0"/>
                <a:cs typeface="Times New Roman" pitchFamily="18" charset="0"/>
              </a:rPr>
              <a:t>d'où l'acronyme </a:t>
            </a:r>
            <a:r>
              <a:rPr lang="fr-FR" sz="3200" b="1" dirty="0" smtClean="0">
                <a:solidFill>
                  <a:srgbClr val="FF0000"/>
                </a:solidFill>
                <a:latin typeface="Times New Roman" pitchFamily="18" charset="0"/>
                <a:cs typeface="Times New Roman" pitchFamily="18" charset="0"/>
              </a:rPr>
              <a:t>www</a:t>
            </a:r>
            <a:endParaRPr lang="fr-FR" sz="32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14290"/>
            <a:ext cx="8229600" cy="1143000"/>
          </a:xfrm>
        </p:spPr>
        <p:txBody>
          <a:bodyPr/>
          <a:lstStyle/>
          <a:p>
            <a:pPr algn="ctr"/>
            <a:r>
              <a:rPr lang="fr-FR" b="1" dirty="0" smtClean="0">
                <a:solidFill>
                  <a:srgbClr val="FF0000"/>
                </a:solidFill>
                <a:latin typeface="Times New Roman" pitchFamily="18" charset="0"/>
                <a:cs typeface="Times New Roman" pitchFamily="18" charset="0"/>
              </a:rPr>
              <a:t>Le web c’est quoi ?</a:t>
            </a:r>
            <a:endParaRPr lang="fr-FR" b="1" dirty="0">
              <a:solidFill>
                <a:srgbClr val="FF0000"/>
              </a:solidFill>
              <a:latin typeface="Times New Roman" pitchFamily="18" charset="0"/>
              <a:cs typeface="Times New Roman" pitchFamily="18" charset="0"/>
            </a:endParaRPr>
          </a:p>
        </p:txBody>
      </p:sp>
      <p:sp>
        <p:nvSpPr>
          <p:cNvPr id="3" name="Espace réservé du contenu 2"/>
          <p:cNvSpPr>
            <a:spLocks noGrp="1"/>
          </p:cNvSpPr>
          <p:nvPr>
            <p:ph idx="1"/>
          </p:nvPr>
        </p:nvSpPr>
        <p:spPr>
          <a:xfrm>
            <a:off x="142844" y="1571612"/>
            <a:ext cx="8358214" cy="5072098"/>
          </a:xfrm>
        </p:spPr>
        <p:txBody>
          <a:bodyPr>
            <a:noAutofit/>
          </a:bodyPr>
          <a:lstStyle/>
          <a:p>
            <a:pPr marL="514350" indent="-514350" algn="just">
              <a:buFont typeface="Wingdings" pitchFamily="2" charset="2"/>
              <a:buChar char="ü"/>
            </a:pPr>
            <a:r>
              <a:rPr lang="fr-FR" sz="2800" dirty="0" smtClean="0">
                <a:solidFill>
                  <a:schemeClr val="tx1">
                    <a:lumMod val="95000"/>
                    <a:lumOff val="5000"/>
                  </a:schemeClr>
                </a:solidFill>
                <a:latin typeface="Times New Roman" pitchFamily="18" charset="0"/>
                <a:cs typeface="Times New Roman" pitchFamily="18" charset="0"/>
              </a:rPr>
              <a:t>Des centaines de millions de </a:t>
            </a:r>
            <a:r>
              <a:rPr lang="fr-FR" sz="2800" b="1" dirty="0" smtClean="0">
                <a:solidFill>
                  <a:srgbClr val="7030A0"/>
                </a:solidFill>
                <a:latin typeface="Times New Roman" pitchFamily="18" charset="0"/>
                <a:cs typeface="Times New Roman" pitchFamily="18" charset="0"/>
              </a:rPr>
              <a:t>sites</a:t>
            </a:r>
            <a:r>
              <a:rPr lang="fr-FR" sz="2800" dirty="0" smtClean="0">
                <a:solidFill>
                  <a:schemeClr val="tx1">
                    <a:lumMod val="95000"/>
                    <a:lumOff val="5000"/>
                  </a:schemeClr>
                </a:solidFill>
                <a:latin typeface="Times New Roman" pitchFamily="18" charset="0"/>
                <a:cs typeface="Times New Roman" pitchFamily="18" charset="0"/>
              </a:rPr>
              <a:t> interconnectés répartis partout dans le monde, qui peuvent être consulter librement.</a:t>
            </a:r>
          </a:p>
          <a:p>
            <a:pPr marL="514350" indent="-514350" algn="just">
              <a:buFont typeface="Wingdings" pitchFamily="2" charset="2"/>
              <a:buChar char="ü"/>
            </a:pPr>
            <a:r>
              <a:rPr lang="fr-FR" sz="2800" dirty="0" smtClean="0">
                <a:latin typeface="Times New Roman" pitchFamily="18" charset="0"/>
                <a:cs typeface="Times New Roman" pitchFamily="18" charset="0"/>
              </a:rPr>
              <a:t>Le principe de web repose sur l'utilisation d'</a:t>
            </a:r>
            <a:r>
              <a:rPr lang="fr-FR" sz="2800" b="1" dirty="0" smtClean="0">
                <a:solidFill>
                  <a:srgbClr val="7030A0"/>
                </a:solidFill>
                <a:latin typeface="Times New Roman" pitchFamily="18" charset="0"/>
                <a:cs typeface="Times New Roman" pitchFamily="18" charset="0"/>
              </a:rPr>
              <a:t>hyperliens</a:t>
            </a:r>
            <a:r>
              <a:rPr lang="fr-FR" sz="2800" dirty="0" smtClean="0">
                <a:latin typeface="Times New Roman" pitchFamily="18" charset="0"/>
                <a:cs typeface="Times New Roman" pitchFamily="18" charset="0"/>
              </a:rPr>
              <a:t> pour naviguer entre des documents (appelés «pages web») grâce à un logiciel appelé navigateur. </a:t>
            </a:r>
            <a:endParaRPr lang="fr-FR" sz="2800" dirty="0" smtClean="0">
              <a:solidFill>
                <a:schemeClr val="tx1">
                  <a:lumMod val="95000"/>
                  <a:lumOff val="5000"/>
                </a:schemeClr>
              </a:solidFill>
              <a:latin typeface="Times New Roman" pitchFamily="18" charset="0"/>
              <a:cs typeface="Times New Roman" pitchFamily="18" charset="0"/>
            </a:endParaRPr>
          </a:p>
          <a:p>
            <a:pPr marL="514350" indent="-514350" algn="just">
              <a:buNone/>
            </a:pPr>
            <a:endParaRPr lang="fr-FR" sz="2800" dirty="0">
              <a:solidFill>
                <a:schemeClr val="tx1">
                  <a:lumMod val="95000"/>
                  <a:lumOff val="5000"/>
                </a:schemeClr>
              </a:solidFill>
              <a:latin typeface="Times New Roman" pitchFamily="18" charset="0"/>
              <a:cs typeface="Times New Roman" pitchFamily="18" charset="0"/>
            </a:endParaRPr>
          </a:p>
        </p:txBody>
      </p:sp>
      <p:pic>
        <p:nvPicPr>
          <p:cNvPr id="35846" name="Picture 6" descr="https://musicnum.files.wordpress.com/2014/07/internet.jpg"/>
          <p:cNvPicPr>
            <a:picLocks noChangeAspect="1" noChangeArrowheads="1"/>
          </p:cNvPicPr>
          <p:nvPr/>
        </p:nvPicPr>
        <p:blipFill>
          <a:blip r:embed="rId2" cstate="print"/>
          <a:srcRect/>
          <a:stretch>
            <a:fillRect/>
          </a:stretch>
        </p:blipFill>
        <p:spPr bwMode="auto">
          <a:xfrm>
            <a:off x="6156176" y="4509120"/>
            <a:ext cx="2428892" cy="1955258"/>
          </a:xfrm>
          <a:prstGeom prst="rect">
            <a:avLst/>
          </a:prstGeom>
          <a:noFill/>
        </p:spPr>
      </p:pic>
      <p:sp>
        <p:nvSpPr>
          <p:cNvPr id="4" name="Rectangle 3"/>
          <p:cNvSpPr/>
          <p:nvPr/>
        </p:nvSpPr>
        <p:spPr>
          <a:xfrm>
            <a:off x="611560" y="5163583"/>
            <a:ext cx="4572000" cy="830997"/>
          </a:xfrm>
          <a:prstGeom prst="rect">
            <a:avLst/>
          </a:prstGeom>
        </p:spPr>
        <p:txBody>
          <a:bodyPr>
            <a:spAutoFit/>
          </a:bodyPr>
          <a:lstStyle/>
          <a:p>
            <a:r>
              <a:rPr lang="fr-FR" sz="2400" dirty="0">
                <a:latin typeface="Times New Roman" pitchFamily="18" charset="0"/>
                <a:cs typeface="Times New Roman" pitchFamily="18" charset="0"/>
              </a:rPr>
              <a:t>1991 : apparition du </a:t>
            </a:r>
            <a:r>
              <a:rPr lang="fr-FR" sz="2400" b="1" dirty="0">
                <a:latin typeface="Times New Roman" pitchFamily="18" charset="0"/>
                <a:cs typeface="Times New Roman" pitchFamily="18" charset="0"/>
              </a:rPr>
              <a:t>Web</a:t>
            </a:r>
            <a:r>
              <a:rPr lang="fr-FR" sz="2400" dirty="0">
                <a:latin typeface="Times New Roman" pitchFamily="18" charset="0"/>
                <a:cs typeface="Times New Roman" pitchFamily="18" charset="0"/>
              </a:rPr>
              <a:t>, pour afficher des pages d'information.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71556" y="285728"/>
            <a:ext cx="8229600" cy="1143000"/>
          </a:xfrm>
        </p:spPr>
        <p:txBody>
          <a:bodyPr>
            <a:normAutofit/>
          </a:bodyPr>
          <a:lstStyle/>
          <a:p>
            <a:r>
              <a:rPr lang="fr-FR" b="1" dirty="0" smtClean="0">
                <a:solidFill>
                  <a:srgbClr val="FF0000"/>
                </a:solidFill>
                <a:latin typeface="Times New Roman" pitchFamily="18" charset="0"/>
                <a:cs typeface="Times New Roman" pitchFamily="18" charset="0"/>
              </a:rPr>
              <a:t>Qu'est-ce qu'un site web ?</a:t>
            </a:r>
          </a:p>
        </p:txBody>
      </p:sp>
      <p:sp>
        <p:nvSpPr>
          <p:cNvPr id="3" name="Espace réservé du contenu 2"/>
          <p:cNvSpPr>
            <a:spLocks noGrp="1"/>
          </p:cNvSpPr>
          <p:nvPr>
            <p:ph idx="1"/>
          </p:nvPr>
        </p:nvSpPr>
        <p:spPr>
          <a:xfrm>
            <a:off x="5857884" y="1500174"/>
            <a:ext cx="3000364" cy="2328866"/>
          </a:xfrm>
        </p:spPr>
        <p:txBody>
          <a:bodyPr>
            <a:normAutofit/>
          </a:bodyPr>
          <a:lstStyle/>
          <a:p>
            <a:pPr marL="0" indent="0" algn="just">
              <a:buNone/>
            </a:pPr>
            <a:r>
              <a:rPr lang="fr-FR" sz="2000" dirty="0" smtClean="0">
                <a:latin typeface="Times New Roman" pitchFamily="18" charset="0"/>
                <a:cs typeface="Times New Roman" pitchFamily="18" charset="0"/>
              </a:rPr>
              <a:t>C’est un ensemble de fichiers texte codés en HTML et par la suite stockés sur un ordinateur connecté en permanence à internet et hébergeant les pages web (serveur web). </a:t>
            </a:r>
            <a:endParaRPr lang="fr-FR" sz="2000" dirty="0">
              <a:latin typeface="Times New Roman" pitchFamily="18" charset="0"/>
              <a:cs typeface="Times New Roman" pitchFamily="18" charset="0"/>
            </a:endParaRPr>
          </a:p>
        </p:txBody>
      </p:sp>
      <p:pic>
        <p:nvPicPr>
          <p:cNvPr id="45058" name="Picture 2" descr="http://www.cemweb.fr/wp-content/uploads/2015/03/Site-Internet.jpg"/>
          <p:cNvPicPr>
            <a:picLocks noChangeAspect="1" noChangeArrowheads="1"/>
          </p:cNvPicPr>
          <p:nvPr/>
        </p:nvPicPr>
        <p:blipFill>
          <a:blip r:embed="rId2"/>
          <a:srcRect t="12257" b="6029"/>
          <a:stretch>
            <a:fillRect/>
          </a:stretch>
        </p:blipFill>
        <p:spPr bwMode="auto">
          <a:xfrm>
            <a:off x="785786" y="4500570"/>
            <a:ext cx="4022680" cy="2120953"/>
          </a:xfrm>
          <a:prstGeom prst="rect">
            <a:avLst/>
          </a:prstGeom>
          <a:noFill/>
        </p:spPr>
      </p:pic>
      <p:pic>
        <p:nvPicPr>
          <p:cNvPr id="45060" name="Picture 4" descr="http://thumbs.dreamstime.com/z/ordinateur-portatif-connect%C3%A9-au-monde-2478850.jpg"/>
          <p:cNvPicPr>
            <a:picLocks noChangeAspect="1" noChangeArrowheads="1"/>
          </p:cNvPicPr>
          <p:nvPr/>
        </p:nvPicPr>
        <p:blipFill>
          <a:blip r:embed="rId3" cstate="print"/>
          <a:srcRect l="5041" t="12875" r="7579" b="9873"/>
          <a:stretch>
            <a:fillRect/>
          </a:stretch>
        </p:blipFill>
        <p:spPr bwMode="auto">
          <a:xfrm>
            <a:off x="6357950" y="4643446"/>
            <a:ext cx="2500330" cy="1730998"/>
          </a:xfrm>
          <a:prstGeom prst="rect">
            <a:avLst/>
          </a:prstGeom>
          <a:noFill/>
        </p:spPr>
      </p:pic>
      <p:pic>
        <p:nvPicPr>
          <p:cNvPr id="45062" name="Picture 6" descr="https://c2.staticflickr.com/6/5005/5372580945_2988198c90.jpg"/>
          <p:cNvPicPr>
            <a:picLocks noChangeAspect="1" noChangeArrowheads="1"/>
          </p:cNvPicPr>
          <p:nvPr/>
        </p:nvPicPr>
        <p:blipFill>
          <a:blip r:embed="rId4"/>
          <a:srcRect l="14913" t="10345" r="10520" b="13793"/>
          <a:stretch>
            <a:fillRect/>
          </a:stretch>
        </p:blipFill>
        <p:spPr bwMode="auto">
          <a:xfrm>
            <a:off x="2786050" y="1500174"/>
            <a:ext cx="2857520" cy="1571636"/>
          </a:xfrm>
          <a:prstGeom prst="rect">
            <a:avLst/>
          </a:prstGeom>
          <a:noFill/>
        </p:spPr>
      </p:pic>
      <p:pic>
        <p:nvPicPr>
          <p:cNvPr id="45064" name="Picture 8" descr="http://jontrot.free.fr/images/icone-fichier.png"/>
          <p:cNvPicPr>
            <a:picLocks noChangeAspect="1" noChangeArrowheads="1"/>
          </p:cNvPicPr>
          <p:nvPr/>
        </p:nvPicPr>
        <p:blipFill>
          <a:blip r:embed="rId5"/>
          <a:srcRect/>
          <a:stretch>
            <a:fillRect/>
          </a:stretch>
        </p:blipFill>
        <p:spPr bwMode="auto">
          <a:xfrm>
            <a:off x="500034" y="1785926"/>
            <a:ext cx="1357322" cy="1357322"/>
          </a:xfrm>
          <a:prstGeom prst="rect">
            <a:avLst/>
          </a:prstGeom>
          <a:noFill/>
        </p:spPr>
      </p:pic>
      <p:pic>
        <p:nvPicPr>
          <p:cNvPr id="45066" name="Picture 10" descr="http://www.saint-pierre-oleron-tourisme.fr/images/plus-chambre.png"/>
          <p:cNvPicPr>
            <a:picLocks noChangeAspect="1" noChangeArrowheads="1"/>
          </p:cNvPicPr>
          <p:nvPr/>
        </p:nvPicPr>
        <p:blipFill>
          <a:blip r:embed="rId6"/>
          <a:srcRect l="14463" r="13222"/>
          <a:stretch>
            <a:fillRect/>
          </a:stretch>
        </p:blipFill>
        <p:spPr bwMode="auto">
          <a:xfrm>
            <a:off x="2071670" y="2214554"/>
            <a:ext cx="714380" cy="787009"/>
          </a:xfrm>
          <a:prstGeom prst="rect">
            <a:avLst/>
          </a:prstGeom>
          <a:noFill/>
        </p:spPr>
      </p:pic>
      <p:sp>
        <p:nvSpPr>
          <p:cNvPr id="10" name="Flèche vers le bas 9"/>
          <p:cNvSpPr/>
          <p:nvPr/>
        </p:nvSpPr>
        <p:spPr>
          <a:xfrm>
            <a:off x="2214546" y="3214686"/>
            <a:ext cx="428628" cy="1214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droite 10"/>
          <p:cNvSpPr/>
          <p:nvPr/>
        </p:nvSpPr>
        <p:spPr>
          <a:xfrm>
            <a:off x="5072066" y="5286388"/>
            <a:ext cx="1000132"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000628" y="5643578"/>
            <a:ext cx="1031051" cy="400110"/>
          </a:xfrm>
          <a:prstGeom prst="rect">
            <a:avLst/>
          </a:prstGeom>
        </p:spPr>
        <p:txBody>
          <a:bodyPr wrap="none">
            <a:spAutoFit/>
          </a:bodyPr>
          <a:lstStyle/>
          <a:p>
            <a:r>
              <a:rPr lang="fr-FR" sz="2000" b="1" dirty="0" smtClean="0">
                <a:latin typeface="Times New Roman" pitchFamily="18" charset="0"/>
                <a:cs typeface="Times New Roman" pitchFamily="18" charset="0"/>
              </a:rPr>
              <a:t>stockés </a:t>
            </a:r>
            <a:endParaRPr lang="fr-FR" sz="2000" b="1" dirty="0"/>
          </a:p>
        </p:txBody>
      </p:sp>
      <p:sp>
        <p:nvSpPr>
          <p:cNvPr id="13" name="Rectangle 12"/>
          <p:cNvSpPr/>
          <p:nvPr/>
        </p:nvSpPr>
        <p:spPr>
          <a:xfrm>
            <a:off x="2643174" y="3571876"/>
            <a:ext cx="1742785" cy="369332"/>
          </a:xfrm>
          <a:prstGeom prst="rect">
            <a:avLst/>
          </a:prstGeom>
        </p:spPr>
        <p:txBody>
          <a:bodyPr wrap="none">
            <a:spAutoFit/>
          </a:bodyPr>
          <a:lstStyle/>
          <a:p>
            <a:r>
              <a:rPr lang="fr-FR" b="1" dirty="0" smtClean="0">
                <a:latin typeface="Times New Roman" pitchFamily="18" charset="0"/>
                <a:cs typeface="Times New Roman" pitchFamily="18" charset="0"/>
              </a:rPr>
              <a:t>Fichiers HTML</a:t>
            </a:r>
            <a:endParaRPr lang="fr-FR"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FR" b="1" dirty="0" smtClean="0">
                <a:solidFill>
                  <a:srgbClr val="FF0000"/>
                </a:solidFill>
              </a:rPr>
              <a:t> Navigateur Web</a:t>
            </a:r>
            <a:endParaRPr lang="fr-FR" b="1" dirty="0">
              <a:solidFill>
                <a:srgbClr val="FF0000"/>
              </a:solidFill>
            </a:endParaRPr>
          </a:p>
        </p:txBody>
      </p:sp>
      <p:sp>
        <p:nvSpPr>
          <p:cNvPr id="3" name="Content Placeholder 2"/>
          <p:cNvSpPr>
            <a:spLocks noGrp="1"/>
          </p:cNvSpPr>
          <p:nvPr>
            <p:ph idx="1"/>
          </p:nvPr>
        </p:nvSpPr>
        <p:spPr>
          <a:xfrm>
            <a:off x="539552" y="1844824"/>
            <a:ext cx="8229600" cy="2141592"/>
          </a:xfrm>
        </p:spPr>
        <p:txBody>
          <a:bodyPr/>
          <a:lstStyle/>
          <a:p>
            <a:r>
              <a:rPr lang="fr-FR" dirty="0"/>
              <a:t>Un </a:t>
            </a:r>
            <a:r>
              <a:rPr lang="fr-FR" b="1" dirty="0"/>
              <a:t>navigateur web</a:t>
            </a:r>
            <a:r>
              <a:rPr lang="fr-FR" dirty="0"/>
              <a:t> est un logiciel conçu pour consulter et afficher le World Wide Web</a:t>
            </a:r>
            <a:r>
              <a:rPr lang="fr-FR" dirty="0" smtClean="0"/>
              <a:t>.</a:t>
            </a:r>
          </a:p>
          <a:p>
            <a:r>
              <a:rPr lang="fr-FR" dirty="0"/>
              <a:t> Google Chrome, Mozilla Firefox, Internet Explorer/</a:t>
            </a:r>
            <a:r>
              <a:rPr lang="fr-FR" dirty="0" err="1"/>
              <a:t>Edge</a:t>
            </a:r>
            <a:r>
              <a:rPr lang="fr-FR" dirty="0"/>
              <a:t> , Safari, </a:t>
            </a:r>
            <a:r>
              <a:rPr lang="fr-FR" dirty="0" err="1" smtClean="0"/>
              <a:t>Opera</a:t>
            </a:r>
            <a:endParaRPr lang="fr-FR" dirty="0" smtClean="0"/>
          </a:p>
          <a:p>
            <a:pPr marL="0" indent="0">
              <a:buNone/>
            </a:pPr>
            <a:endParaRPr lang="fr-FR" u="sng" dirty="0"/>
          </a:p>
          <a:p>
            <a:endParaRPr lang="fr-FR" dirty="0"/>
          </a:p>
        </p:txBody>
      </p:sp>
      <p:sp>
        <p:nvSpPr>
          <p:cNvPr id="4" name="AutoShape 2" descr="Résultat de recherche d'images pour &quot;Google Chrome, Mozilla Firefox, Internet Explorer/Edge , Safari, Opera&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2" name="Picture 4" descr="Résultat de recherche d'images pour &quot;Google Chrome, Mozilla Firefox, Internet Explorer/Edge , Safari, Opera&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4149080"/>
            <a:ext cx="5472608" cy="226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4515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6000" b="1" dirty="0" smtClean="0">
                <a:solidFill>
                  <a:srgbClr val="FF0000"/>
                </a:solidFill>
                <a:latin typeface="Times New Roman" pitchFamily="18" charset="0"/>
                <a:cs typeface="Times New Roman" pitchFamily="18" charset="0"/>
              </a:rPr>
              <a:t>Plein d’informations</a:t>
            </a:r>
            <a:endParaRPr lang="fr-FR" sz="6000" b="1" dirty="0">
              <a:solidFill>
                <a:srgbClr val="FF0000"/>
              </a:solidFill>
              <a:latin typeface="Times New Roman" pitchFamily="18" charset="0"/>
              <a:cs typeface="Times New Roman" pitchFamily="18" charset="0"/>
            </a:endParaRPr>
          </a:p>
        </p:txBody>
      </p:sp>
      <p:sp>
        <p:nvSpPr>
          <p:cNvPr id="4" name="ZoneTexte 3"/>
          <p:cNvSpPr txBox="1"/>
          <p:nvPr/>
        </p:nvSpPr>
        <p:spPr>
          <a:xfrm>
            <a:off x="1142976" y="3429000"/>
            <a:ext cx="7215238" cy="954107"/>
          </a:xfrm>
          <a:prstGeom prst="rect">
            <a:avLst/>
          </a:prstGeom>
          <a:noFill/>
        </p:spPr>
        <p:txBody>
          <a:bodyPr wrap="square" rtlCol="0">
            <a:spAutoFit/>
          </a:bodyPr>
          <a:lstStyle/>
          <a:p>
            <a:endParaRPr lang="fr-FR" sz="2800" b="1" dirty="0" smtClean="0">
              <a:solidFill>
                <a:srgbClr val="0070C0"/>
              </a:solidFill>
              <a:latin typeface="Agency FB" pitchFamily="34" charset="0"/>
              <a:cs typeface="Times New Roman" pitchFamily="18" charset="0"/>
            </a:endParaRPr>
          </a:p>
          <a:p>
            <a:r>
              <a:rPr lang="fr-FR" sz="2800" b="1" dirty="0" smtClean="0">
                <a:solidFill>
                  <a:srgbClr val="0070C0"/>
                </a:solidFill>
                <a:latin typeface="Agency FB" pitchFamily="34" charset="0"/>
                <a:cs typeface="Times New Roman" pitchFamily="18" charset="0"/>
              </a:rPr>
              <a:t>Quelle est la production annuelle de pétrole du Koweït ?</a:t>
            </a:r>
            <a:endParaRPr lang="fr-FR" sz="2800" b="1" dirty="0">
              <a:solidFill>
                <a:srgbClr val="0070C0"/>
              </a:solidFill>
              <a:latin typeface="Agency FB" pitchFamily="34" charset="0"/>
              <a:cs typeface="Times New Roman" pitchFamily="18" charset="0"/>
            </a:endParaRPr>
          </a:p>
        </p:txBody>
      </p:sp>
      <p:sp>
        <p:nvSpPr>
          <p:cNvPr id="5" name="Rectangle 4"/>
          <p:cNvSpPr/>
          <p:nvPr/>
        </p:nvSpPr>
        <p:spPr>
          <a:xfrm>
            <a:off x="571472" y="2786058"/>
            <a:ext cx="5828775" cy="461665"/>
          </a:xfrm>
          <a:prstGeom prst="rect">
            <a:avLst/>
          </a:prstGeom>
        </p:spPr>
        <p:txBody>
          <a:bodyPr wrap="none">
            <a:spAutoFit/>
          </a:bodyPr>
          <a:lstStyle/>
          <a:p>
            <a:r>
              <a:rPr lang="fr-FR" sz="2400" b="1" dirty="0" smtClean="0">
                <a:solidFill>
                  <a:srgbClr val="00B050"/>
                </a:solidFill>
              </a:rPr>
              <a:t>Qui est la petite amie de Justin </a:t>
            </a:r>
            <a:r>
              <a:rPr lang="fr-FR" sz="2400" b="1" dirty="0" err="1" smtClean="0">
                <a:solidFill>
                  <a:srgbClr val="00B050"/>
                </a:solidFill>
              </a:rPr>
              <a:t>Bieber</a:t>
            </a:r>
            <a:r>
              <a:rPr lang="fr-FR" sz="2400" b="1" dirty="0" smtClean="0">
                <a:solidFill>
                  <a:srgbClr val="00B050"/>
                </a:solidFill>
              </a:rPr>
              <a:t> ?</a:t>
            </a:r>
          </a:p>
        </p:txBody>
      </p:sp>
      <p:sp>
        <p:nvSpPr>
          <p:cNvPr id="6" name="Rectangle 5"/>
          <p:cNvSpPr/>
          <p:nvPr/>
        </p:nvSpPr>
        <p:spPr>
          <a:xfrm>
            <a:off x="4572000" y="5214950"/>
            <a:ext cx="3730508" cy="461665"/>
          </a:xfrm>
          <a:prstGeom prst="rect">
            <a:avLst/>
          </a:prstGeom>
        </p:spPr>
        <p:txBody>
          <a:bodyPr wrap="none">
            <a:spAutoFit/>
          </a:bodyPr>
          <a:lstStyle/>
          <a:p>
            <a:r>
              <a:rPr lang="fr-FR" sz="2400" b="1" dirty="0" smtClean="0">
                <a:solidFill>
                  <a:srgbClr val="7030A0"/>
                </a:solidFill>
              </a:rPr>
              <a:t>Où se trouve </a:t>
            </a:r>
            <a:r>
              <a:rPr lang="fr-FR" sz="2400" b="1" dirty="0" err="1" smtClean="0">
                <a:solidFill>
                  <a:srgbClr val="7030A0"/>
                </a:solidFill>
              </a:rPr>
              <a:t>Koh</a:t>
            </a:r>
            <a:r>
              <a:rPr lang="fr-FR" sz="2400" b="1" dirty="0" smtClean="0">
                <a:solidFill>
                  <a:srgbClr val="7030A0"/>
                </a:solidFill>
              </a:rPr>
              <a:t>-</a:t>
            </a:r>
            <a:r>
              <a:rPr lang="fr-FR" sz="2400" b="1" dirty="0" err="1" smtClean="0">
                <a:solidFill>
                  <a:srgbClr val="7030A0"/>
                </a:solidFill>
              </a:rPr>
              <a:t>lanta</a:t>
            </a:r>
            <a:r>
              <a:rPr lang="fr-FR" sz="2400" b="1" dirty="0" smtClean="0">
                <a:solidFill>
                  <a:srgbClr val="7030A0"/>
                </a:solidFill>
              </a:rPr>
              <a:t> ?</a:t>
            </a:r>
          </a:p>
        </p:txBody>
      </p:sp>
      <p:sp>
        <p:nvSpPr>
          <p:cNvPr id="7" name="Rectangle 6"/>
          <p:cNvSpPr/>
          <p:nvPr/>
        </p:nvSpPr>
        <p:spPr>
          <a:xfrm>
            <a:off x="3071802" y="2071678"/>
            <a:ext cx="4270721" cy="523220"/>
          </a:xfrm>
          <a:prstGeom prst="rect">
            <a:avLst/>
          </a:prstGeom>
        </p:spPr>
        <p:txBody>
          <a:bodyPr wrap="none">
            <a:spAutoFit/>
          </a:bodyPr>
          <a:lstStyle/>
          <a:p>
            <a:r>
              <a:rPr lang="fr-FR" sz="2800" b="1" dirty="0" smtClean="0">
                <a:solidFill>
                  <a:srgbClr val="7030A0"/>
                </a:solidFill>
                <a:latin typeface="Agency FB" pitchFamily="34" charset="0"/>
              </a:rPr>
              <a:t>Quelle est l’origine de l’arobase ?</a:t>
            </a:r>
          </a:p>
        </p:txBody>
      </p:sp>
      <p:sp>
        <p:nvSpPr>
          <p:cNvPr id="8" name="Rectangle 7"/>
          <p:cNvSpPr/>
          <p:nvPr/>
        </p:nvSpPr>
        <p:spPr>
          <a:xfrm>
            <a:off x="1671630" y="5977614"/>
            <a:ext cx="6043642" cy="523220"/>
          </a:xfrm>
          <a:prstGeom prst="rect">
            <a:avLst/>
          </a:prstGeom>
        </p:spPr>
        <p:txBody>
          <a:bodyPr wrap="none">
            <a:spAutoFit/>
          </a:bodyPr>
          <a:lstStyle/>
          <a:p>
            <a:r>
              <a:rPr lang="fr-FR" sz="2800" b="1" dirty="0" smtClean="0">
                <a:solidFill>
                  <a:srgbClr val="FF0000"/>
                </a:solidFill>
                <a:latin typeface="Candara" pitchFamily="34" charset="0"/>
              </a:rPr>
              <a:t>Quelle est la capitale de Madagascar ? </a:t>
            </a:r>
          </a:p>
        </p:txBody>
      </p:sp>
      <p:sp>
        <p:nvSpPr>
          <p:cNvPr id="9" name="Rectangle 8"/>
          <p:cNvSpPr/>
          <p:nvPr/>
        </p:nvSpPr>
        <p:spPr>
          <a:xfrm>
            <a:off x="2071670" y="3312383"/>
            <a:ext cx="4788490" cy="830997"/>
          </a:xfrm>
          <a:prstGeom prst="rect">
            <a:avLst/>
          </a:prstGeom>
        </p:spPr>
        <p:txBody>
          <a:bodyPr wrap="none">
            <a:spAutoFit/>
          </a:bodyPr>
          <a:lstStyle/>
          <a:p>
            <a:r>
              <a:rPr lang="fr-FR" sz="2800" b="1" dirty="0" smtClean="0">
                <a:solidFill>
                  <a:srgbClr val="FF0000"/>
                </a:solidFill>
                <a:latin typeface="Comic Sans MS" pitchFamily="66" charset="0"/>
              </a:rPr>
              <a:t>Qui a dit « </a:t>
            </a:r>
            <a:r>
              <a:rPr lang="fr-FR" sz="2800" b="1" dirty="0" err="1" smtClean="0">
                <a:solidFill>
                  <a:srgbClr val="FF0000"/>
                </a:solidFill>
                <a:latin typeface="Comic Sans MS" pitchFamily="66" charset="0"/>
              </a:rPr>
              <a:t>Yes</a:t>
            </a:r>
            <a:r>
              <a:rPr lang="fr-FR" sz="2800" b="1" dirty="0" smtClean="0">
                <a:solidFill>
                  <a:srgbClr val="FF0000"/>
                </a:solidFill>
                <a:latin typeface="Comic Sans MS" pitchFamily="66" charset="0"/>
              </a:rPr>
              <a:t> </a:t>
            </a:r>
            <a:r>
              <a:rPr lang="fr-FR" sz="2800" b="1" dirty="0" err="1" smtClean="0">
                <a:solidFill>
                  <a:srgbClr val="FF0000"/>
                </a:solidFill>
                <a:latin typeface="Comic Sans MS" pitchFamily="66" charset="0"/>
              </a:rPr>
              <a:t>we</a:t>
            </a:r>
            <a:r>
              <a:rPr lang="fr-FR" sz="2800" b="1" dirty="0" smtClean="0">
                <a:solidFill>
                  <a:srgbClr val="FF0000"/>
                </a:solidFill>
                <a:latin typeface="Comic Sans MS" pitchFamily="66" charset="0"/>
              </a:rPr>
              <a:t> </a:t>
            </a:r>
            <a:r>
              <a:rPr lang="fr-FR" sz="2800" b="1" dirty="0" err="1" smtClean="0">
                <a:solidFill>
                  <a:srgbClr val="FF0000"/>
                </a:solidFill>
                <a:latin typeface="Comic Sans MS" pitchFamily="66" charset="0"/>
              </a:rPr>
              <a:t>can</a:t>
            </a:r>
            <a:r>
              <a:rPr lang="fr-FR" sz="2800" b="1" dirty="0" smtClean="0">
                <a:solidFill>
                  <a:srgbClr val="FF0000"/>
                </a:solidFill>
                <a:latin typeface="Comic Sans MS" pitchFamily="66" charset="0"/>
              </a:rPr>
              <a:t> » </a:t>
            </a:r>
          </a:p>
          <a:p>
            <a:r>
              <a:rPr lang="fr-FR" sz="2000" b="1" dirty="0" smtClean="0">
                <a:solidFill>
                  <a:srgbClr val="FF0000"/>
                </a:solidFill>
                <a:latin typeface="Comic Sans MS" pitchFamily="66" charset="0"/>
              </a:rPr>
              <a:t> </a:t>
            </a:r>
          </a:p>
        </p:txBody>
      </p:sp>
      <p:sp>
        <p:nvSpPr>
          <p:cNvPr id="10" name="Rectangle 9"/>
          <p:cNvSpPr/>
          <p:nvPr/>
        </p:nvSpPr>
        <p:spPr>
          <a:xfrm>
            <a:off x="2000232" y="4643446"/>
            <a:ext cx="4344459" cy="369332"/>
          </a:xfrm>
          <a:prstGeom prst="rect">
            <a:avLst/>
          </a:prstGeom>
        </p:spPr>
        <p:txBody>
          <a:bodyPr wrap="none">
            <a:spAutoFit/>
          </a:bodyPr>
          <a:lstStyle/>
          <a:p>
            <a:r>
              <a:rPr lang="fr-FR" b="1" dirty="0" smtClean="0">
                <a:solidFill>
                  <a:schemeClr val="accent6">
                    <a:lumMod val="50000"/>
                  </a:schemeClr>
                </a:solidFill>
                <a:latin typeface="Comic Sans MS" pitchFamily="66" charset="0"/>
              </a:rPr>
              <a:t>Qui a tué John Fitzgerald Kennedy ?</a:t>
            </a:r>
            <a:endParaRPr lang="fr-FR" dirty="0">
              <a:solidFill>
                <a:schemeClr val="accent6">
                  <a:lumMod val="50000"/>
                </a:schemeClr>
              </a:solidFill>
            </a:endParaRPr>
          </a:p>
        </p:txBody>
      </p:sp>
      <p:sp>
        <p:nvSpPr>
          <p:cNvPr id="12" name="Rectangle 11"/>
          <p:cNvSpPr/>
          <p:nvPr/>
        </p:nvSpPr>
        <p:spPr>
          <a:xfrm>
            <a:off x="7643834" y="2214554"/>
            <a:ext cx="764953" cy="1323439"/>
          </a:xfrm>
          <a:prstGeom prst="rect">
            <a:avLst/>
          </a:prstGeom>
        </p:spPr>
        <p:txBody>
          <a:bodyPr wrap="none">
            <a:spAutoFit/>
          </a:bodyPr>
          <a:lstStyle/>
          <a:p>
            <a:r>
              <a:rPr lang="fr-FR" sz="8000" b="1" dirty="0" smtClean="0">
                <a:solidFill>
                  <a:srgbClr val="FF0000"/>
                </a:solidFill>
                <a:latin typeface="Comic Sans MS" pitchFamily="66" charset="0"/>
              </a:rPr>
              <a:t>?</a:t>
            </a:r>
            <a:endParaRPr lang="fr-FR" sz="8000" dirty="0">
              <a:solidFill>
                <a:srgbClr val="FF0000"/>
              </a:solidFill>
            </a:endParaRPr>
          </a:p>
        </p:txBody>
      </p:sp>
      <p:pic>
        <p:nvPicPr>
          <p:cNvPr id="36866" name="Picture 2" descr="http://kiffyworld.com/wp-content/uploads/2012/08/questions2.jpg"/>
          <p:cNvPicPr>
            <a:picLocks noChangeAspect="1" noChangeArrowheads="1"/>
          </p:cNvPicPr>
          <p:nvPr/>
        </p:nvPicPr>
        <p:blipFill>
          <a:blip r:embed="rId2" cstate="print"/>
          <a:srcRect/>
          <a:stretch>
            <a:fillRect/>
          </a:stretch>
        </p:blipFill>
        <p:spPr bwMode="auto">
          <a:xfrm>
            <a:off x="285720" y="1500174"/>
            <a:ext cx="998553" cy="1141203"/>
          </a:xfrm>
          <a:prstGeom prst="rect">
            <a:avLst/>
          </a:prstGeom>
          <a:noFill/>
        </p:spPr>
      </p:pic>
      <p:pic>
        <p:nvPicPr>
          <p:cNvPr id="36868" name="Picture 4" descr="http://thinkingmomsrevolution.com/wp-content/uploads/2014/11/question-mark-puzzle-istock.jpg"/>
          <p:cNvPicPr>
            <a:picLocks noChangeAspect="1" noChangeArrowheads="1"/>
          </p:cNvPicPr>
          <p:nvPr/>
        </p:nvPicPr>
        <p:blipFill>
          <a:blip r:embed="rId3" cstate="print"/>
          <a:srcRect/>
          <a:stretch>
            <a:fillRect/>
          </a:stretch>
        </p:blipFill>
        <p:spPr bwMode="auto">
          <a:xfrm rot="19826098">
            <a:off x="218254" y="4913471"/>
            <a:ext cx="804892" cy="1097071"/>
          </a:xfrm>
          <a:prstGeom prst="rect">
            <a:avLst/>
          </a:prstGeom>
          <a:noFill/>
        </p:spPr>
      </p:pic>
      <p:pic>
        <p:nvPicPr>
          <p:cNvPr id="13" name="Picture 4" descr="http://thinkingmomsrevolution.com/wp-content/uploads/2014/11/question-mark-puzzle-istock.jpg"/>
          <p:cNvPicPr>
            <a:picLocks noChangeAspect="1" noChangeArrowheads="1"/>
          </p:cNvPicPr>
          <p:nvPr/>
        </p:nvPicPr>
        <p:blipFill>
          <a:blip r:embed="rId3" cstate="print"/>
          <a:srcRect/>
          <a:stretch>
            <a:fillRect/>
          </a:stretch>
        </p:blipFill>
        <p:spPr bwMode="auto">
          <a:xfrm rot="19826098">
            <a:off x="8120854" y="4484844"/>
            <a:ext cx="804892" cy="1097071"/>
          </a:xfrm>
          <a:prstGeom prst="rect">
            <a:avLst/>
          </a:prstGeom>
          <a:noFill/>
        </p:spPr>
      </p:pic>
      <p:sp>
        <p:nvSpPr>
          <p:cNvPr id="14" name="Rectangle 13"/>
          <p:cNvSpPr/>
          <p:nvPr/>
        </p:nvSpPr>
        <p:spPr>
          <a:xfrm rot="19912236">
            <a:off x="2489074" y="4929082"/>
            <a:ext cx="634113" cy="1323439"/>
          </a:xfrm>
          <a:prstGeom prst="rect">
            <a:avLst/>
          </a:prstGeom>
        </p:spPr>
        <p:txBody>
          <a:bodyPr wrap="square">
            <a:spAutoFit/>
          </a:bodyPr>
          <a:lstStyle/>
          <a:p>
            <a:r>
              <a:rPr lang="fr-FR" sz="8000" b="1" dirty="0" smtClean="0">
                <a:solidFill>
                  <a:srgbClr val="FF0000"/>
                </a:solidFill>
                <a:latin typeface="Comic Sans MS" pitchFamily="66" charset="0"/>
              </a:rPr>
              <a:t>?</a:t>
            </a:r>
            <a:endParaRPr lang="fr-FR" sz="8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36868"/>
                                        </p:tgtEl>
                                        <p:attrNameLst>
                                          <p:attrName>style.visibility</p:attrName>
                                        </p:attrNameLst>
                                      </p:cBhvr>
                                      <p:to>
                                        <p:strVal val="visible"/>
                                      </p:to>
                                    </p:set>
                                    <p:animEffect transition="in" filter="fade">
                                      <p:cBhvr>
                                        <p:cTn id="42" dur="500"/>
                                        <p:tgtEl>
                                          <p:spTgt spid="36868"/>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36866"/>
                                        </p:tgtEl>
                                        <p:attrNameLst>
                                          <p:attrName>style.visibility</p:attrName>
                                        </p:attrNameLst>
                                      </p:cBhvr>
                                      <p:to>
                                        <p:strVal val="visible"/>
                                      </p:to>
                                    </p:set>
                                    <p:animEffect transition="in" filter="fade">
                                      <p:cBhvr>
                                        <p:cTn id="46" dur="500"/>
                                        <p:tgtEl>
                                          <p:spTgt spid="3686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14282" y="1928802"/>
            <a:ext cx="8715436" cy="4524315"/>
          </a:xfrm>
          <a:prstGeom prst="rect">
            <a:avLst/>
          </a:prstGeom>
          <a:noFill/>
        </p:spPr>
        <p:txBody>
          <a:bodyPr wrap="square" rtlCol="0">
            <a:spAutoFit/>
          </a:bodyPr>
          <a:lstStyle/>
          <a:p>
            <a:pPr>
              <a:buFont typeface="Wingdings" pitchFamily="2" charset="2"/>
              <a:buChar char="v"/>
            </a:pPr>
            <a:r>
              <a:rPr lang="fr-FR" sz="3200" dirty="0" smtClean="0"/>
              <a:t>Toutes ces question ont une réponse  quelques part sur le web.</a:t>
            </a:r>
          </a:p>
          <a:p>
            <a:endParaRPr lang="fr-FR" sz="3200" dirty="0" smtClean="0"/>
          </a:p>
          <a:p>
            <a:pPr>
              <a:buFont typeface="Wingdings" pitchFamily="2" charset="2"/>
              <a:buChar char="v"/>
            </a:pPr>
            <a:r>
              <a:rPr lang="fr-FR" sz="3200" dirty="0" smtClean="0"/>
              <a:t>Mais comment trouver parmi des centaines de millions de sites ?  </a:t>
            </a:r>
          </a:p>
          <a:p>
            <a:pPr>
              <a:buFont typeface="Wingdings" pitchFamily="2" charset="2"/>
              <a:buChar char="v"/>
            </a:pPr>
            <a:endParaRPr lang="fr-FR" sz="3200" dirty="0" smtClean="0"/>
          </a:p>
          <a:p>
            <a:endParaRPr lang="fr-FR" sz="3200" dirty="0" smtClean="0"/>
          </a:p>
          <a:p>
            <a:pPr>
              <a:buFont typeface="Wingdings" pitchFamily="2" charset="2"/>
              <a:buChar char="v"/>
            </a:pPr>
            <a:r>
              <a:rPr lang="fr-FR" sz="3200" dirty="0" smtClean="0"/>
              <a:t>Faut- il lire des milliards </a:t>
            </a:r>
          </a:p>
          <a:p>
            <a:r>
              <a:rPr lang="fr-FR" sz="3200" dirty="0" smtClean="0"/>
              <a:t>             de pages ?</a:t>
            </a:r>
            <a:endParaRPr lang="fr-FR" sz="3200" dirty="0"/>
          </a:p>
        </p:txBody>
      </p:sp>
      <p:pic>
        <p:nvPicPr>
          <p:cNvPr id="1026" name="Picture 2" descr="http://3emebachelier.comze.com/smiley.gif"/>
          <p:cNvPicPr>
            <a:picLocks noChangeAspect="1" noChangeArrowheads="1"/>
          </p:cNvPicPr>
          <p:nvPr/>
        </p:nvPicPr>
        <p:blipFill>
          <a:blip r:embed="rId2"/>
          <a:srcRect/>
          <a:stretch>
            <a:fillRect/>
          </a:stretch>
        </p:blipFill>
        <p:spPr bwMode="auto">
          <a:xfrm>
            <a:off x="5667383" y="4286256"/>
            <a:ext cx="2571767" cy="1928826"/>
          </a:xfrm>
          <a:prstGeom prst="rect">
            <a:avLst/>
          </a:prstGeom>
          <a:noFill/>
        </p:spPr>
      </p:pic>
      <p:sp>
        <p:nvSpPr>
          <p:cNvPr id="6" name="Titre 1"/>
          <p:cNvSpPr>
            <a:spLocks noGrp="1"/>
          </p:cNvSpPr>
          <p:nvPr>
            <p:ph type="title"/>
          </p:nvPr>
        </p:nvSpPr>
        <p:spPr/>
        <p:txBody>
          <a:bodyPr>
            <a:normAutofit/>
          </a:bodyPr>
          <a:lstStyle/>
          <a:p>
            <a:pPr algn="ctr"/>
            <a:r>
              <a:rPr lang="fr-FR" sz="6000" b="1" dirty="0" smtClean="0">
                <a:solidFill>
                  <a:srgbClr val="FF0000"/>
                </a:solidFill>
                <a:latin typeface="Times New Roman" pitchFamily="18" charset="0"/>
                <a:cs typeface="Times New Roman" pitchFamily="18" charset="0"/>
              </a:rPr>
              <a:t>Réponses </a:t>
            </a:r>
            <a:endParaRPr lang="fr-FR" sz="60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285728"/>
            <a:ext cx="8229600" cy="1143000"/>
          </a:xfrm>
        </p:spPr>
        <p:txBody>
          <a:bodyPr/>
          <a:lstStyle/>
          <a:p>
            <a:pPr algn="ctr"/>
            <a:r>
              <a:rPr lang="fr-FR" dirty="0" smtClean="0">
                <a:solidFill>
                  <a:srgbClr val="FF0000"/>
                </a:solidFill>
              </a:rPr>
              <a:t>Moteur de recherche </a:t>
            </a:r>
            <a:endParaRPr lang="fr-FR" dirty="0">
              <a:solidFill>
                <a:srgbClr val="FF0000"/>
              </a:solidFill>
            </a:endParaRPr>
          </a:p>
        </p:txBody>
      </p:sp>
      <p:pic>
        <p:nvPicPr>
          <p:cNvPr id="38914" name="Picture 2" descr="Résultat de recherche d'images pour &quot;moteur de recherche logo&quot;"/>
          <p:cNvPicPr>
            <a:picLocks noChangeAspect="1" noChangeArrowheads="1"/>
          </p:cNvPicPr>
          <p:nvPr/>
        </p:nvPicPr>
        <p:blipFill>
          <a:blip r:embed="rId3"/>
          <a:srcRect/>
          <a:stretch>
            <a:fillRect/>
          </a:stretch>
        </p:blipFill>
        <p:spPr bwMode="auto">
          <a:xfrm>
            <a:off x="1357290" y="5500702"/>
            <a:ext cx="2000263" cy="746693"/>
          </a:xfrm>
          <a:prstGeom prst="rect">
            <a:avLst/>
          </a:prstGeom>
          <a:noFill/>
        </p:spPr>
      </p:pic>
      <p:pic>
        <p:nvPicPr>
          <p:cNvPr id="38916" name="Picture 4" descr="Résultat de recherche d'images pour &quot;moteur de recherche internet&quot;"/>
          <p:cNvPicPr>
            <a:picLocks noChangeAspect="1" noChangeArrowheads="1"/>
          </p:cNvPicPr>
          <p:nvPr/>
        </p:nvPicPr>
        <p:blipFill>
          <a:blip r:embed="rId4"/>
          <a:srcRect/>
          <a:stretch>
            <a:fillRect/>
          </a:stretch>
        </p:blipFill>
        <p:spPr bwMode="auto">
          <a:xfrm>
            <a:off x="785786" y="1857364"/>
            <a:ext cx="3676650" cy="1238250"/>
          </a:xfrm>
          <a:prstGeom prst="rect">
            <a:avLst/>
          </a:prstGeom>
          <a:noFill/>
        </p:spPr>
      </p:pic>
      <p:sp>
        <p:nvSpPr>
          <p:cNvPr id="38918" name="AutoShape 6" descr="Résultat de recherche d'images pour &quot;moteur de recherche yaho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38920" name="AutoShape 8" descr="Résultat de recherche d'images pour &quot;moteur de recherche yaho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38922" name="AutoShape 10" descr="Résultat de recherche d'images pour &quot;moteur de recherche yaho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38924" name="AutoShape 12" descr="Résultat de recherche d'images pour &quot;moteur de recherche yaho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38926" name="AutoShape 14" descr="Résultat de recherche d'images pour &quot;moteur de recherche yaho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38928" name="Picture 16" descr="http://media.begeek.fr/2013/02/Yahoo-Logo-650x290.png"/>
          <p:cNvPicPr>
            <a:picLocks noChangeAspect="1" noChangeArrowheads="1"/>
          </p:cNvPicPr>
          <p:nvPr/>
        </p:nvPicPr>
        <p:blipFill>
          <a:blip r:embed="rId5"/>
          <a:srcRect/>
          <a:stretch>
            <a:fillRect/>
          </a:stretch>
        </p:blipFill>
        <p:spPr bwMode="auto">
          <a:xfrm>
            <a:off x="5572132" y="2143116"/>
            <a:ext cx="3000364" cy="1338624"/>
          </a:xfrm>
          <a:prstGeom prst="rect">
            <a:avLst/>
          </a:prstGeom>
          <a:noFill/>
        </p:spPr>
      </p:pic>
      <p:pic>
        <p:nvPicPr>
          <p:cNvPr id="38930" name="Picture 18" descr="http://bvsg.org/images/bingLogo_reverse_lg.jpg"/>
          <p:cNvPicPr>
            <a:picLocks noChangeAspect="1" noChangeArrowheads="1"/>
          </p:cNvPicPr>
          <p:nvPr/>
        </p:nvPicPr>
        <p:blipFill>
          <a:blip r:embed="rId6" cstate="print"/>
          <a:srcRect/>
          <a:stretch>
            <a:fillRect/>
          </a:stretch>
        </p:blipFill>
        <p:spPr bwMode="auto">
          <a:xfrm>
            <a:off x="928662" y="3571876"/>
            <a:ext cx="1627389" cy="1257528"/>
          </a:xfrm>
          <a:prstGeom prst="rect">
            <a:avLst/>
          </a:prstGeom>
          <a:noFill/>
        </p:spPr>
      </p:pic>
      <p:pic>
        <p:nvPicPr>
          <p:cNvPr id="38932" name="Picture 20" descr="http://upload.wikimedia.org/wikipedia/fr/4/4c/Logoaltavista.gif"/>
          <p:cNvPicPr>
            <a:picLocks noChangeAspect="1" noChangeArrowheads="1"/>
          </p:cNvPicPr>
          <p:nvPr/>
        </p:nvPicPr>
        <p:blipFill>
          <a:blip r:embed="rId7"/>
          <a:srcRect/>
          <a:stretch>
            <a:fillRect/>
          </a:stretch>
        </p:blipFill>
        <p:spPr bwMode="auto">
          <a:xfrm>
            <a:off x="3571868" y="3643314"/>
            <a:ext cx="2357454" cy="912182"/>
          </a:xfrm>
          <a:prstGeom prst="rect">
            <a:avLst/>
          </a:prstGeom>
          <a:noFill/>
        </p:spPr>
      </p:pic>
      <p:sp>
        <p:nvSpPr>
          <p:cNvPr id="38934" name="AutoShape 22" descr="Résultat de recherche d'images pour &quot;ecosia&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38936" name="AutoShape 24" descr="Résultat de recherche d'images pour &quot;ecosia&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38938" name="Picture 26" descr="http://upload.wikimedia.org/wikipedia/de/1/11/Ecosia_logo.png"/>
          <p:cNvPicPr>
            <a:picLocks noChangeAspect="1" noChangeArrowheads="1"/>
          </p:cNvPicPr>
          <p:nvPr/>
        </p:nvPicPr>
        <p:blipFill>
          <a:blip r:embed="rId8"/>
          <a:srcRect/>
          <a:stretch>
            <a:fillRect/>
          </a:stretch>
        </p:blipFill>
        <p:spPr bwMode="auto">
          <a:xfrm>
            <a:off x="6000760" y="5000636"/>
            <a:ext cx="2928958" cy="93667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fade">
                                      <p:cBhvr>
                                        <p:cTn id="7" dur="2000"/>
                                        <p:tgtEl>
                                          <p:spTgt spid="38916"/>
                                        </p:tgtEl>
                                      </p:cBhvr>
                                    </p:animEffect>
                                  </p:childTnLst>
                                </p:cTn>
                              </p:par>
                              <p:par>
                                <p:cTn id="8" presetID="10" presetClass="entr" presetSubtype="0" fill="hold" nodeType="withEffect">
                                  <p:stCondLst>
                                    <p:cond delay="0"/>
                                  </p:stCondLst>
                                  <p:childTnLst>
                                    <p:set>
                                      <p:cBhvr>
                                        <p:cTn id="9" dur="1" fill="hold">
                                          <p:stCondLst>
                                            <p:cond delay="0"/>
                                          </p:stCondLst>
                                        </p:cTn>
                                        <p:tgtEl>
                                          <p:spTgt spid="38928"/>
                                        </p:tgtEl>
                                        <p:attrNameLst>
                                          <p:attrName>style.visibility</p:attrName>
                                        </p:attrNameLst>
                                      </p:cBhvr>
                                      <p:to>
                                        <p:strVal val="visible"/>
                                      </p:to>
                                    </p:set>
                                    <p:animEffect transition="in" filter="fade">
                                      <p:cBhvr>
                                        <p:cTn id="10" dur="2000"/>
                                        <p:tgtEl>
                                          <p:spTgt spid="38928"/>
                                        </p:tgtEl>
                                      </p:cBhvr>
                                    </p:animEffect>
                                  </p:childTnLst>
                                </p:cTn>
                              </p:par>
                              <p:par>
                                <p:cTn id="11" presetID="10" presetClass="entr" presetSubtype="0" fill="hold" nodeType="withEffect">
                                  <p:stCondLst>
                                    <p:cond delay="0"/>
                                  </p:stCondLst>
                                  <p:childTnLst>
                                    <p:set>
                                      <p:cBhvr>
                                        <p:cTn id="12" dur="1" fill="hold">
                                          <p:stCondLst>
                                            <p:cond delay="0"/>
                                          </p:stCondLst>
                                        </p:cTn>
                                        <p:tgtEl>
                                          <p:spTgt spid="38932"/>
                                        </p:tgtEl>
                                        <p:attrNameLst>
                                          <p:attrName>style.visibility</p:attrName>
                                        </p:attrNameLst>
                                      </p:cBhvr>
                                      <p:to>
                                        <p:strVal val="visible"/>
                                      </p:to>
                                    </p:set>
                                    <p:animEffect transition="in" filter="fade">
                                      <p:cBhvr>
                                        <p:cTn id="13" dur="2000"/>
                                        <p:tgtEl>
                                          <p:spTgt spid="38932"/>
                                        </p:tgtEl>
                                      </p:cBhvr>
                                    </p:animEffect>
                                  </p:childTnLst>
                                </p:cTn>
                              </p:par>
                              <p:par>
                                <p:cTn id="14" presetID="10" presetClass="entr" presetSubtype="0" fill="hold" nodeType="withEffect">
                                  <p:stCondLst>
                                    <p:cond delay="0"/>
                                  </p:stCondLst>
                                  <p:childTnLst>
                                    <p:set>
                                      <p:cBhvr>
                                        <p:cTn id="15" dur="1" fill="hold">
                                          <p:stCondLst>
                                            <p:cond delay="0"/>
                                          </p:stCondLst>
                                        </p:cTn>
                                        <p:tgtEl>
                                          <p:spTgt spid="38930"/>
                                        </p:tgtEl>
                                        <p:attrNameLst>
                                          <p:attrName>style.visibility</p:attrName>
                                        </p:attrNameLst>
                                      </p:cBhvr>
                                      <p:to>
                                        <p:strVal val="visible"/>
                                      </p:to>
                                    </p:set>
                                    <p:animEffect transition="in" filter="fade">
                                      <p:cBhvr>
                                        <p:cTn id="16" dur="2000"/>
                                        <p:tgtEl>
                                          <p:spTgt spid="38930"/>
                                        </p:tgtEl>
                                      </p:cBhvr>
                                    </p:animEffect>
                                  </p:childTnLst>
                                </p:cTn>
                              </p:par>
                              <p:par>
                                <p:cTn id="17" presetID="10" presetClass="entr" presetSubtype="0" fill="hold" nodeType="withEffect">
                                  <p:stCondLst>
                                    <p:cond delay="0"/>
                                  </p:stCondLst>
                                  <p:childTnLst>
                                    <p:set>
                                      <p:cBhvr>
                                        <p:cTn id="18" dur="1" fill="hold">
                                          <p:stCondLst>
                                            <p:cond delay="0"/>
                                          </p:stCondLst>
                                        </p:cTn>
                                        <p:tgtEl>
                                          <p:spTgt spid="38914"/>
                                        </p:tgtEl>
                                        <p:attrNameLst>
                                          <p:attrName>style.visibility</p:attrName>
                                        </p:attrNameLst>
                                      </p:cBhvr>
                                      <p:to>
                                        <p:strVal val="visible"/>
                                      </p:to>
                                    </p:set>
                                    <p:animEffect transition="in" filter="fade">
                                      <p:cBhvr>
                                        <p:cTn id="19" dur="2000"/>
                                        <p:tgtEl>
                                          <p:spTgt spid="38914"/>
                                        </p:tgtEl>
                                      </p:cBhvr>
                                    </p:animEffect>
                                  </p:childTnLst>
                                </p:cTn>
                              </p:par>
                              <p:par>
                                <p:cTn id="20" presetID="10" presetClass="entr" presetSubtype="0" fill="hold" nodeType="withEffect">
                                  <p:stCondLst>
                                    <p:cond delay="0"/>
                                  </p:stCondLst>
                                  <p:childTnLst>
                                    <p:set>
                                      <p:cBhvr>
                                        <p:cTn id="21" dur="1" fill="hold">
                                          <p:stCondLst>
                                            <p:cond delay="0"/>
                                          </p:stCondLst>
                                        </p:cTn>
                                        <p:tgtEl>
                                          <p:spTgt spid="38938"/>
                                        </p:tgtEl>
                                        <p:attrNameLst>
                                          <p:attrName>style.visibility</p:attrName>
                                        </p:attrNameLst>
                                      </p:cBhvr>
                                      <p:to>
                                        <p:strVal val="visible"/>
                                      </p:to>
                                    </p:set>
                                    <p:animEffect transition="in" filter="fade">
                                      <p:cBhvr>
                                        <p:cTn id="22" dur="2000"/>
                                        <p:tgtEl>
                                          <p:spTgt spid="38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034" y="3500438"/>
            <a:ext cx="3929090" cy="2031325"/>
          </a:xfrm>
          <a:prstGeom prst="rect">
            <a:avLst/>
          </a:prstGeom>
        </p:spPr>
        <p:txBody>
          <a:bodyPr wrap="square">
            <a:spAutoFit/>
          </a:bodyPr>
          <a:lstStyle/>
          <a:p>
            <a:pPr algn="just"/>
            <a:r>
              <a:rPr lang="fr-FR" dirty="0" smtClean="0"/>
              <a:t>Grâce à un grand nombre de </a:t>
            </a:r>
            <a:r>
              <a:rPr lang="fr-FR" b="1" dirty="0" smtClean="0"/>
              <a:t>robots</a:t>
            </a:r>
            <a:r>
              <a:rPr lang="fr-FR" dirty="0" smtClean="0"/>
              <a:t>  chargés de parcourir le web    ( la toile) en suivant récursivement les liens des millions de pages Web et indexant le contenu dans de gigantesques bases de données afin de permettre leur interrogation. </a:t>
            </a:r>
            <a:endParaRPr lang="fr-FR" dirty="0"/>
          </a:p>
        </p:txBody>
      </p:sp>
      <p:sp>
        <p:nvSpPr>
          <p:cNvPr id="5" name="Titre 1"/>
          <p:cNvSpPr>
            <a:spLocks noGrp="1"/>
          </p:cNvSpPr>
          <p:nvPr>
            <p:ph type="title"/>
          </p:nvPr>
        </p:nvSpPr>
        <p:spPr>
          <a:xfrm>
            <a:off x="500034" y="285728"/>
            <a:ext cx="8229600" cy="1143000"/>
          </a:xfrm>
        </p:spPr>
        <p:txBody>
          <a:bodyPr/>
          <a:lstStyle/>
          <a:p>
            <a:pPr algn="ctr"/>
            <a:r>
              <a:rPr lang="fr-FR" dirty="0" smtClean="0">
                <a:solidFill>
                  <a:srgbClr val="FF0000"/>
                </a:solidFill>
              </a:rPr>
              <a:t>Moteur de recherche </a:t>
            </a:r>
            <a:endParaRPr lang="fr-FR" dirty="0">
              <a:solidFill>
                <a:srgbClr val="FF0000"/>
              </a:solidFill>
            </a:endParaRPr>
          </a:p>
        </p:txBody>
      </p:sp>
      <p:pic>
        <p:nvPicPr>
          <p:cNvPr id="39938" name="Picture 2" descr="http://img3.wikia.nocookie.net/__cb20070608122549/starwars/images/c/c8/Counterparts.jpg"/>
          <p:cNvPicPr>
            <a:picLocks noChangeAspect="1" noChangeArrowheads="1"/>
          </p:cNvPicPr>
          <p:nvPr/>
        </p:nvPicPr>
        <p:blipFill>
          <a:blip r:embed="rId2" cstate="print"/>
          <a:srcRect/>
          <a:stretch>
            <a:fillRect/>
          </a:stretch>
        </p:blipFill>
        <p:spPr bwMode="auto">
          <a:xfrm>
            <a:off x="4929190" y="1857364"/>
            <a:ext cx="3106325" cy="3742560"/>
          </a:xfrm>
          <a:prstGeom prst="rect">
            <a:avLst/>
          </a:prstGeom>
          <a:noFill/>
        </p:spPr>
      </p:pic>
      <p:sp>
        <p:nvSpPr>
          <p:cNvPr id="7" name="Rectangle 6"/>
          <p:cNvSpPr/>
          <p:nvPr/>
        </p:nvSpPr>
        <p:spPr>
          <a:xfrm>
            <a:off x="714348" y="1714488"/>
            <a:ext cx="3238387" cy="1446550"/>
          </a:xfrm>
          <a:prstGeom prst="rect">
            <a:avLst/>
          </a:prstGeom>
        </p:spPr>
        <p:txBody>
          <a:bodyPr wrap="none">
            <a:spAutoFit/>
          </a:bodyPr>
          <a:lstStyle/>
          <a:p>
            <a:pPr algn="ctr"/>
            <a:r>
              <a:rPr lang="fr-FR" sz="4400" b="1" dirty="0" smtClean="0">
                <a:solidFill>
                  <a:srgbClr val="7030A0"/>
                </a:solidFill>
                <a:latin typeface="Times New Roman" pitchFamily="18" charset="0"/>
                <a:cs typeface="Times New Roman" pitchFamily="18" charset="0"/>
              </a:rPr>
              <a:t>Comment ça</a:t>
            </a:r>
          </a:p>
          <a:p>
            <a:pPr algn="ctr"/>
            <a:r>
              <a:rPr lang="fr-FR" sz="4400" b="1" dirty="0" smtClean="0">
                <a:solidFill>
                  <a:srgbClr val="7030A0"/>
                </a:solidFill>
                <a:latin typeface="Times New Roman" pitchFamily="18" charset="0"/>
                <a:cs typeface="Times New Roman" pitchFamily="18" charset="0"/>
              </a:rPr>
              <a:t> marche ?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414" y="1071546"/>
            <a:ext cx="6929486" cy="5186035"/>
          </a:xfrm>
          <a:prstGeom prst="rect">
            <a:avLst/>
          </a:prstGeom>
        </p:spPr>
        <p:txBody>
          <a:bodyPr wrap="square">
            <a:spAutoFit/>
          </a:bodyPr>
          <a:lstStyle/>
          <a:p>
            <a:pPr algn="ctr"/>
            <a:r>
              <a:rPr lang="fr-FR" sz="6600" b="1" dirty="0" smtClean="0">
                <a:solidFill>
                  <a:srgbClr val="FF0000"/>
                </a:solidFill>
              </a:rPr>
              <a:t>Pourquoi le mot </a:t>
            </a:r>
          </a:p>
          <a:p>
            <a:pPr algn="ctr"/>
            <a:r>
              <a:rPr lang="fr-FR" sz="6600" b="1" u="sng" dirty="0" smtClean="0">
                <a:solidFill>
                  <a:srgbClr val="0070C0"/>
                </a:solidFill>
              </a:rPr>
              <a:t>Internet </a:t>
            </a:r>
          </a:p>
          <a:p>
            <a:pPr algn="ctr"/>
            <a:r>
              <a:rPr lang="fr-FR" sz="19900" dirty="0" smtClean="0">
                <a:solidFill>
                  <a:srgbClr val="FF0000"/>
                </a:solidFill>
              </a:rPr>
              <a:t>?</a:t>
            </a:r>
            <a:endParaRPr lang="fr-FR" sz="4000"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071538" y="785794"/>
            <a:ext cx="7858180" cy="830997"/>
          </a:xfrm>
          <a:prstGeom prst="rect">
            <a:avLst/>
          </a:prstGeom>
          <a:noFill/>
        </p:spPr>
        <p:txBody>
          <a:bodyPr wrap="square" rtlCol="0">
            <a:spAutoFit/>
          </a:bodyPr>
          <a:lstStyle/>
          <a:p>
            <a:r>
              <a:rPr lang="fr-FR" sz="2400" dirty="0" smtClean="0">
                <a:solidFill>
                  <a:srgbClr val="FF0000"/>
                </a:solidFill>
                <a:latin typeface="Algerian" pitchFamily="82" charset="0"/>
                <a:cs typeface="Times New Roman" pitchFamily="18" charset="0"/>
              </a:rPr>
              <a:t>On a besoin de quoi pour aller sur le web </a:t>
            </a:r>
            <a:r>
              <a:rPr lang="fr-FR" sz="4800" dirty="0" smtClean="0">
                <a:solidFill>
                  <a:srgbClr val="FF0000"/>
                </a:solidFill>
                <a:latin typeface="Algerian" pitchFamily="82" charset="0"/>
                <a:cs typeface="Times New Roman" pitchFamily="18" charset="0"/>
              </a:rPr>
              <a:t>?</a:t>
            </a:r>
            <a:r>
              <a:rPr lang="fr-FR" sz="2400" dirty="0" smtClean="0">
                <a:solidFill>
                  <a:srgbClr val="FF0000"/>
                </a:solidFill>
                <a:latin typeface="Algerian" pitchFamily="82" charset="0"/>
                <a:cs typeface="Times New Roman" pitchFamily="18" charset="0"/>
              </a:rPr>
              <a:t>  </a:t>
            </a:r>
            <a:endParaRPr lang="fr-FR" sz="2400" dirty="0">
              <a:solidFill>
                <a:srgbClr val="FF0000"/>
              </a:solidFill>
              <a:latin typeface="Algerian" pitchFamily="82" charset="0"/>
              <a:cs typeface="Times New Roman" pitchFamily="18" charset="0"/>
            </a:endParaRPr>
          </a:p>
        </p:txBody>
      </p:sp>
      <p:pic>
        <p:nvPicPr>
          <p:cNvPr id="40962" name="Picture 2" descr="http://upload.questmachine.org/picture/logos1286312992.gif"/>
          <p:cNvPicPr>
            <a:picLocks noChangeAspect="1" noChangeArrowheads="1"/>
          </p:cNvPicPr>
          <p:nvPr/>
        </p:nvPicPr>
        <p:blipFill>
          <a:blip r:embed="rId2"/>
          <a:srcRect/>
          <a:stretch>
            <a:fillRect/>
          </a:stretch>
        </p:blipFill>
        <p:spPr bwMode="auto">
          <a:xfrm>
            <a:off x="2428860" y="4714884"/>
            <a:ext cx="1711035" cy="1713892"/>
          </a:xfrm>
          <a:prstGeom prst="rect">
            <a:avLst/>
          </a:prstGeom>
          <a:noFill/>
        </p:spPr>
      </p:pic>
      <p:sp>
        <p:nvSpPr>
          <p:cNvPr id="6" name="ZoneTexte 5"/>
          <p:cNvSpPr txBox="1"/>
          <p:nvPr/>
        </p:nvSpPr>
        <p:spPr>
          <a:xfrm>
            <a:off x="214282" y="2467269"/>
            <a:ext cx="5429288" cy="461665"/>
          </a:xfrm>
          <a:prstGeom prst="rect">
            <a:avLst/>
          </a:prstGeom>
          <a:noFill/>
        </p:spPr>
        <p:txBody>
          <a:bodyPr wrap="square" rtlCol="0">
            <a:spAutoFit/>
          </a:bodyPr>
          <a:lstStyle/>
          <a:p>
            <a:r>
              <a:rPr lang="fr-FR" sz="2400" b="1" dirty="0" smtClean="0">
                <a:solidFill>
                  <a:schemeClr val="tx1">
                    <a:lumMod val="95000"/>
                    <a:lumOff val="5000"/>
                  </a:schemeClr>
                </a:solidFill>
                <a:latin typeface="Times New Roman" pitchFamily="18" charset="0"/>
                <a:cs typeface="Times New Roman" pitchFamily="18" charset="0"/>
              </a:rPr>
              <a:t>Un ordinateur, Smartphone, tablette, …</a:t>
            </a:r>
            <a:endParaRPr lang="fr-FR" sz="2400" b="1" dirty="0">
              <a:solidFill>
                <a:schemeClr val="tx1">
                  <a:lumMod val="95000"/>
                  <a:lumOff val="5000"/>
                </a:schemeClr>
              </a:solidFill>
              <a:latin typeface="Times New Roman" pitchFamily="18" charset="0"/>
              <a:cs typeface="Times New Roman" pitchFamily="18" charset="0"/>
            </a:endParaRPr>
          </a:p>
        </p:txBody>
      </p:sp>
      <p:sp>
        <p:nvSpPr>
          <p:cNvPr id="8" name="ZoneTexte 7"/>
          <p:cNvSpPr txBox="1"/>
          <p:nvPr/>
        </p:nvSpPr>
        <p:spPr>
          <a:xfrm>
            <a:off x="214282" y="5357826"/>
            <a:ext cx="2214578" cy="461665"/>
          </a:xfrm>
          <a:prstGeom prst="rect">
            <a:avLst/>
          </a:prstGeom>
          <a:noFill/>
        </p:spPr>
        <p:txBody>
          <a:bodyPr wrap="square" rtlCol="0">
            <a:spAutoFit/>
          </a:bodyPr>
          <a:lstStyle/>
          <a:p>
            <a:r>
              <a:rPr lang="fr-FR" sz="2400" b="1" dirty="0" smtClean="0">
                <a:solidFill>
                  <a:schemeClr val="tx1">
                    <a:lumMod val="95000"/>
                    <a:lumOff val="5000"/>
                  </a:schemeClr>
                </a:solidFill>
                <a:latin typeface="Times New Roman" pitchFamily="18" charset="0"/>
                <a:cs typeface="Times New Roman" pitchFamily="18" charset="0"/>
              </a:rPr>
              <a:t>Un navigateur </a:t>
            </a:r>
          </a:p>
        </p:txBody>
      </p:sp>
      <p:pic>
        <p:nvPicPr>
          <p:cNvPr id="40964" name="Picture 4" descr="http://cdn2.nfcworld.net/wp-content/uploads/2013/06/emopulse-smile-nfc-smartphone-watch.jpg"/>
          <p:cNvPicPr>
            <a:picLocks noChangeAspect="1" noChangeArrowheads="1"/>
          </p:cNvPicPr>
          <p:nvPr/>
        </p:nvPicPr>
        <p:blipFill>
          <a:blip r:embed="rId3" cstate="print"/>
          <a:srcRect/>
          <a:stretch>
            <a:fillRect/>
          </a:stretch>
        </p:blipFill>
        <p:spPr bwMode="auto">
          <a:xfrm rot="19745976">
            <a:off x="5308761" y="1783251"/>
            <a:ext cx="1084986" cy="943466"/>
          </a:xfrm>
          <a:prstGeom prst="rect">
            <a:avLst/>
          </a:prstGeom>
          <a:noFill/>
        </p:spPr>
      </p:pic>
      <p:pic>
        <p:nvPicPr>
          <p:cNvPr id="40966" name="Picture 6" descr="http://b-i.forbesimg.com/markrogowsky/files/2013/06/smartphones_rect.jpg"/>
          <p:cNvPicPr>
            <a:picLocks noChangeAspect="1" noChangeArrowheads="1"/>
          </p:cNvPicPr>
          <p:nvPr/>
        </p:nvPicPr>
        <p:blipFill>
          <a:blip r:embed="rId4" cstate="print"/>
          <a:srcRect/>
          <a:stretch>
            <a:fillRect/>
          </a:stretch>
        </p:blipFill>
        <p:spPr bwMode="auto">
          <a:xfrm rot="20365638">
            <a:off x="7835263" y="2686550"/>
            <a:ext cx="1205936" cy="803958"/>
          </a:xfrm>
          <a:prstGeom prst="rect">
            <a:avLst/>
          </a:prstGeom>
          <a:noFill/>
        </p:spPr>
      </p:pic>
      <p:pic>
        <p:nvPicPr>
          <p:cNvPr id="40968" name="Picture 8" descr="http://lecrabeinfo.net/wp-content/uploads/2013/03/connaitre-composants-ordinateur-configuration-pc-dcf0bb.png"/>
          <p:cNvPicPr>
            <a:picLocks noChangeAspect="1" noChangeArrowheads="1"/>
          </p:cNvPicPr>
          <p:nvPr/>
        </p:nvPicPr>
        <p:blipFill>
          <a:blip r:embed="rId5"/>
          <a:srcRect/>
          <a:stretch>
            <a:fillRect/>
          </a:stretch>
        </p:blipFill>
        <p:spPr bwMode="auto">
          <a:xfrm>
            <a:off x="7643834" y="1581120"/>
            <a:ext cx="928694" cy="928694"/>
          </a:xfrm>
          <a:prstGeom prst="rect">
            <a:avLst/>
          </a:prstGeom>
          <a:noFill/>
        </p:spPr>
      </p:pic>
      <p:pic>
        <p:nvPicPr>
          <p:cNvPr id="40970" name="Picture 10" descr="http://www.smartphune.fr/wp-content/uploads/2012/08/Lenovo-IdeaPad-Yoga.png"/>
          <p:cNvPicPr>
            <a:picLocks noChangeAspect="1" noChangeArrowheads="1"/>
          </p:cNvPicPr>
          <p:nvPr/>
        </p:nvPicPr>
        <p:blipFill>
          <a:blip r:embed="rId6" cstate="print"/>
          <a:srcRect/>
          <a:stretch>
            <a:fillRect/>
          </a:stretch>
        </p:blipFill>
        <p:spPr bwMode="auto">
          <a:xfrm>
            <a:off x="6357950" y="2500306"/>
            <a:ext cx="1217492" cy="753637"/>
          </a:xfrm>
          <a:prstGeom prst="rect">
            <a:avLst/>
          </a:prstGeom>
          <a:noFill/>
        </p:spPr>
      </p:pic>
      <p:pic>
        <p:nvPicPr>
          <p:cNvPr id="40972" name="Picture 12" descr="http://www.lp-jeanmonnet-quintin.fr/images/modules/diplome.gif"/>
          <p:cNvPicPr>
            <a:picLocks noChangeAspect="1" noChangeArrowheads="1"/>
          </p:cNvPicPr>
          <p:nvPr/>
        </p:nvPicPr>
        <p:blipFill>
          <a:blip r:embed="rId7"/>
          <a:srcRect/>
          <a:stretch>
            <a:fillRect/>
          </a:stretch>
        </p:blipFill>
        <p:spPr bwMode="auto">
          <a:xfrm>
            <a:off x="4786314" y="3214686"/>
            <a:ext cx="2560634" cy="1643074"/>
          </a:xfrm>
          <a:prstGeom prst="rect">
            <a:avLst/>
          </a:prstGeom>
          <a:noFill/>
        </p:spPr>
      </p:pic>
      <p:sp>
        <p:nvSpPr>
          <p:cNvPr id="7" name="ZoneTexte 6"/>
          <p:cNvSpPr txBox="1"/>
          <p:nvPr/>
        </p:nvSpPr>
        <p:spPr>
          <a:xfrm>
            <a:off x="170740" y="3571876"/>
            <a:ext cx="4214842" cy="830997"/>
          </a:xfrm>
          <a:prstGeom prst="rect">
            <a:avLst/>
          </a:prstGeom>
          <a:noFill/>
        </p:spPr>
        <p:txBody>
          <a:bodyPr wrap="square" rtlCol="0">
            <a:spAutoFit/>
          </a:bodyPr>
          <a:lstStyle/>
          <a:p>
            <a:r>
              <a:rPr lang="fr-FR" sz="2400" b="1" dirty="0" smtClean="0">
                <a:solidFill>
                  <a:schemeClr val="tx1">
                    <a:lumMod val="95000"/>
                    <a:lumOff val="5000"/>
                  </a:schemeClr>
                </a:solidFill>
                <a:latin typeface="Times New Roman" pitchFamily="18" charset="0"/>
                <a:cs typeface="Times New Roman" pitchFamily="18" charset="0"/>
              </a:rPr>
              <a:t>Un abonnement chez un FAI</a:t>
            </a:r>
          </a:p>
          <a:p>
            <a:r>
              <a:rPr lang="fr-FR" sz="2400" b="1" dirty="0" smtClean="0">
                <a:solidFill>
                  <a:schemeClr val="tx1">
                    <a:lumMod val="95000"/>
                    <a:lumOff val="5000"/>
                  </a:schemeClr>
                </a:solidFill>
                <a:latin typeface="Times New Roman" pitchFamily="18" charset="0"/>
                <a:cs typeface="Times New Roman" pitchFamily="18" charset="0"/>
              </a:rPr>
              <a:t> (fournisseur d'accès internet)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checkerboard(across)">
                                      <p:cBhvr>
                                        <p:cTn id="7" dur="500"/>
                                        <p:tgtEl>
                                          <p:spTgt spid="4096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40966"/>
                                        </p:tgtEl>
                                        <p:attrNameLst>
                                          <p:attrName>style.visibility</p:attrName>
                                        </p:attrNameLst>
                                      </p:cBhvr>
                                      <p:to>
                                        <p:strVal val="visible"/>
                                      </p:to>
                                    </p:set>
                                    <p:animEffect transition="in" filter="checkerboard(across)">
                                      <p:cBhvr>
                                        <p:cTn id="13" dur="500"/>
                                        <p:tgtEl>
                                          <p:spTgt spid="40966"/>
                                        </p:tgtEl>
                                      </p:cBhvr>
                                    </p:animEffect>
                                  </p:childTnLst>
                                </p:cTn>
                              </p:par>
                              <p:par>
                                <p:cTn id="14" presetID="5" presetClass="entr" presetSubtype="10" fill="hold" nodeType="withEffect">
                                  <p:stCondLst>
                                    <p:cond delay="0"/>
                                  </p:stCondLst>
                                  <p:childTnLst>
                                    <p:set>
                                      <p:cBhvr>
                                        <p:cTn id="15" dur="1" fill="hold">
                                          <p:stCondLst>
                                            <p:cond delay="0"/>
                                          </p:stCondLst>
                                        </p:cTn>
                                        <p:tgtEl>
                                          <p:spTgt spid="40968"/>
                                        </p:tgtEl>
                                        <p:attrNameLst>
                                          <p:attrName>style.visibility</p:attrName>
                                        </p:attrNameLst>
                                      </p:cBhvr>
                                      <p:to>
                                        <p:strVal val="visible"/>
                                      </p:to>
                                    </p:set>
                                    <p:animEffect transition="in" filter="checkerboard(across)">
                                      <p:cBhvr>
                                        <p:cTn id="16" dur="500"/>
                                        <p:tgtEl>
                                          <p:spTgt spid="40968"/>
                                        </p:tgtEl>
                                      </p:cBhvr>
                                    </p:animEffect>
                                  </p:childTnLst>
                                </p:cTn>
                              </p:par>
                              <p:par>
                                <p:cTn id="17" presetID="5" presetClass="entr" presetSubtype="10" fill="hold" nodeType="withEffect">
                                  <p:stCondLst>
                                    <p:cond delay="0"/>
                                  </p:stCondLst>
                                  <p:childTnLst>
                                    <p:set>
                                      <p:cBhvr>
                                        <p:cTn id="18" dur="1" fill="hold">
                                          <p:stCondLst>
                                            <p:cond delay="0"/>
                                          </p:stCondLst>
                                        </p:cTn>
                                        <p:tgtEl>
                                          <p:spTgt spid="40970"/>
                                        </p:tgtEl>
                                        <p:attrNameLst>
                                          <p:attrName>style.visibility</p:attrName>
                                        </p:attrNameLst>
                                      </p:cBhvr>
                                      <p:to>
                                        <p:strVal val="visible"/>
                                      </p:to>
                                    </p:set>
                                    <p:animEffect transition="in" filter="checkerboard(across)">
                                      <p:cBhvr>
                                        <p:cTn id="19" dur="500"/>
                                        <p:tgtEl>
                                          <p:spTgt spid="40970"/>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heckerboard(across)">
                                      <p:cBhvr>
                                        <p:cTn id="24" dur="500"/>
                                        <p:tgtEl>
                                          <p:spTgt spid="7"/>
                                        </p:tgtEl>
                                      </p:cBhvr>
                                    </p:animEffect>
                                  </p:childTnLst>
                                </p:cTn>
                              </p:par>
                              <p:par>
                                <p:cTn id="25" presetID="5" presetClass="entr" presetSubtype="10" fill="hold" nodeType="withEffect">
                                  <p:stCondLst>
                                    <p:cond delay="0"/>
                                  </p:stCondLst>
                                  <p:childTnLst>
                                    <p:set>
                                      <p:cBhvr>
                                        <p:cTn id="26" dur="1" fill="hold">
                                          <p:stCondLst>
                                            <p:cond delay="0"/>
                                          </p:stCondLst>
                                        </p:cTn>
                                        <p:tgtEl>
                                          <p:spTgt spid="40972"/>
                                        </p:tgtEl>
                                        <p:attrNameLst>
                                          <p:attrName>style.visibility</p:attrName>
                                        </p:attrNameLst>
                                      </p:cBhvr>
                                      <p:to>
                                        <p:strVal val="visible"/>
                                      </p:to>
                                    </p:set>
                                    <p:animEffect transition="in" filter="checkerboard(across)">
                                      <p:cBhvr>
                                        <p:cTn id="27" dur="500"/>
                                        <p:tgtEl>
                                          <p:spTgt spid="4097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1"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heckerboard(across)">
                                      <p:cBhvr>
                                        <p:cTn id="32" dur="500"/>
                                        <p:tgtEl>
                                          <p:spTgt spid="8"/>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checkerboard(across)">
                                      <p:cBhvr>
                                        <p:cTn id="35" dur="500"/>
                                        <p:tgtEl>
                                          <p:spTgt spid="8"/>
                                        </p:tgtEl>
                                      </p:cBhvr>
                                    </p:animEffect>
                                  </p:childTnLst>
                                </p:cTn>
                              </p:par>
                              <p:par>
                                <p:cTn id="36" presetID="5" presetClass="entr" presetSubtype="10" fill="hold" nodeType="withEffect">
                                  <p:stCondLst>
                                    <p:cond delay="0"/>
                                  </p:stCondLst>
                                  <p:childTnLst>
                                    <p:set>
                                      <p:cBhvr>
                                        <p:cTn id="37" dur="1" fill="hold">
                                          <p:stCondLst>
                                            <p:cond delay="0"/>
                                          </p:stCondLst>
                                        </p:cTn>
                                        <p:tgtEl>
                                          <p:spTgt spid="40962"/>
                                        </p:tgtEl>
                                        <p:attrNameLst>
                                          <p:attrName>style.visibility</p:attrName>
                                        </p:attrNameLst>
                                      </p:cBhvr>
                                      <p:to>
                                        <p:strVal val="visible"/>
                                      </p:to>
                                    </p:set>
                                    <p:animEffect transition="in" filter="checkerboard(across)">
                                      <p:cBhvr>
                                        <p:cTn id="38"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428728" y="642918"/>
            <a:ext cx="3357586" cy="830997"/>
          </a:xfrm>
          <a:prstGeom prst="rect">
            <a:avLst/>
          </a:prstGeom>
          <a:noFill/>
        </p:spPr>
        <p:txBody>
          <a:bodyPr wrap="square" rtlCol="0">
            <a:spAutoFit/>
          </a:bodyPr>
          <a:lstStyle/>
          <a:p>
            <a:r>
              <a:rPr lang="fr-FR" sz="4800" b="1" dirty="0" smtClean="0">
                <a:solidFill>
                  <a:srgbClr val="FF0000"/>
                </a:solidFill>
                <a:latin typeface="Times New Roman" pitchFamily="18" charset="0"/>
                <a:cs typeface="Times New Roman" pitchFamily="18" charset="0"/>
              </a:rPr>
              <a:t>Conclusion</a:t>
            </a:r>
            <a:r>
              <a:rPr lang="fr-FR" sz="2000" b="1" dirty="0" smtClean="0">
                <a:latin typeface="Times New Roman" pitchFamily="18" charset="0"/>
                <a:cs typeface="Times New Roman" pitchFamily="18" charset="0"/>
              </a:rPr>
              <a:t> </a:t>
            </a:r>
            <a:endParaRPr lang="fr-FR" sz="2000" b="1" dirty="0">
              <a:latin typeface="Times New Roman" pitchFamily="18" charset="0"/>
              <a:cs typeface="Times New Roman" pitchFamily="18" charset="0"/>
            </a:endParaRPr>
          </a:p>
        </p:txBody>
      </p:sp>
      <p:sp>
        <p:nvSpPr>
          <p:cNvPr id="43010" name="AutoShape 2" descr="Résultat de recherche d'images pour &quot;wikipedia&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3012" name="Picture 4" descr="http://lewebpedagogique.com/files/wikipedia.jpg"/>
          <p:cNvPicPr>
            <a:picLocks noChangeAspect="1" noChangeArrowheads="1"/>
          </p:cNvPicPr>
          <p:nvPr/>
        </p:nvPicPr>
        <p:blipFill>
          <a:blip r:embed="rId2" cstate="print"/>
          <a:srcRect/>
          <a:stretch>
            <a:fillRect/>
          </a:stretch>
        </p:blipFill>
        <p:spPr bwMode="auto">
          <a:xfrm>
            <a:off x="4444998" y="5143512"/>
            <a:ext cx="2413018" cy="1357322"/>
          </a:xfrm>
          <a:prstGeom prst="rect">
            <a:avLst/>
          </a:prstGeom>
          <a:noFill/>
        </p:spPr>
      </p:pic>
      <p:pic>
        <p:nvPicPr>
          <p:cNvPr id="43014" name="Picture 6" descr="http://moserlx.com/wp-content/uploads/2013/06/facebook-button1.png"/>
          <p:cNvPicPr>
            <a:picLocks noChangeAspect="1" noChangeArrowheads="1"/>
          </p:cNvPicPr>
          <p:nvPr/>
        </p:nvPicPr>
        <p:blipFill>
          <a:blip r:embed="rId3" cstate="print"/>
          <a:srcRect/>
          <a:stretch>
            <a:fillRect/>
          </a:stretch>
        </p:blipFill>
        <p:spPr bwMode="auto">
          <a:xfrm>
            <a:off x="4214810" y="2357430"/>
            <a:ext cx="2500298" cy="976606"/>
          </a:xfrm>
          <a:prstGeom prst="rect">
            <a:avLst/>
          </a:prstGeom>
          <a:noFill/>
        </p:spPr>
      </p:pic>
      <p:sp>
        <p:nvSpPr>
          <p:cNvPr id="43016" name="AutoShape 8" descr="Résultat de recherche d'images pour &quot;le monde journal log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3018" name="AutoShape 10" descr="Résultat de recherche d'images pour &quot;le monde journal logo&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3020" name="Picture 12" descr="http://juliettemeadel.fr/wp-content/uploads/2014/10/Logo-Le-Monde.png"/>
          <p:cNvPicPr>
            <a:picLocks noChangeAspect="1" noChangeArrowheads="1"/>
          </p:cNvPicPr>
          <p:nvPr/>
        </p:nvPicPr>
        <p:blipFill>
          <a:blip r:embed="rId4"/>
          <a:srcRect/>
          <a:stretch>
            <a:fillRect/>
          </a:stretch>
        </p:blipFill>
        <p:spPr bwMode="auto">
          <a:xfrm>
            <a:off x="7000892" y="5643578"/>
            <a:ext cx="2143108" cy="548636"/>
          </a:xfrm>
          <a:prstGeom prst="rect">
            <a:avLst/>
          </a:prstGeom>
          <a:noFill/>
        </p:spPr>
      </p:pic>
      <p:pic>
        <p:nvPicPr>
          <p:cNvPr id="43022" name="Picture 14" descr="http://www.nosannees90.com/wp-content/uploads/2014/06/skyrock_1218042650.jpg"/>
          <p:cNvPicPr>
            <a:picLocks noChangeAspect="1" noChangeArrowheads="1"/>
          </p:cNvPicPr>
          <p:nvPr/>
        </p:nvPicPr>
        <p:blipFill>
          <a:blip r:embed="rId5" cstate="print"/>
          <a:srcRect/>
          <a:stretch>
            <a:fillRect/>
          </a:stretch>
        </p:blipFill>
        <p:spPr bwMode="auto">
          <a:xfrm>
            <a:off x="6786578" y="2357430"/>
            <a:ext cx="2005024" cy="1149599"/>
          </a:xfrm>
          <a:prstGeom prst="rect">
            <a:avLst/>
          </a:prstGeom>
          <a:noFill/>
        </p:spPr>
      </p:pic>
      <p:pic>
        <p:nvPicPr>
          <p:cNvPr id="43024" name="Picture 16" descr="http://www.2lavapeur.com/texte/images/youtube.jpg"/>
          <p:cNvPicPr>
            <a:picLocks noChangeAspect="1" noChangeArrowheads="1"/>
          </p:cNvPicPr>
          <p:nvPr/>
        </p:nvPicPr>
        <p:blipFill>
          <a:blip r:embed="rId6"/>
          <a:srcRect/>
          <a:stretch>
            <a:fillRect/>
          </a:stretch>
        </p:blipFill>
        <p:spPr bwMode="auto">
          <a:xfrm>
            <a:off x="4429124" y="3571876"/>
            <a:ext cx="2428860" cy="1365275"/>
          </a:xfrm>
          <a:prstGeom prst="rect">
            <a:avLst/>
          </a:prstGeom>
          <a:noFill/>
        </p:spPr>
      </p:pic>
      <p:pic>
        <p:nvPicPr>
          <p:cNvPr id="43026" name="Picture 18" descr="http://www.webmarketing-com.com/wp-content/uploads/2013/11/twitter4.png"/>
          <p:cNvPicPr>
            <a:picLocks noChangeAspect="1" noChangeArrowheads="1"/>
          </p:cNvPicPr>
          <p:nvPr/>
        </p:nvPicPr>
        <p:blipFill>
          <a:blip r:embed="rId7" cstate="print"/>
          <a:srcRect/>
          <a:stretch>
            <a:fillRect/>
          </a:stretch>
        </p:blipFill>
        <p:spPr bwMode="auto">
          <a:xfrm>
            <a:off x="7143768" y="3857628"/>
            <a:ext cx="1831902" cy="1360064"/>
          </a:xfrm>
          <a:prstGeom prst="rect">
            <a:avLst/>
          </a:prstGeom>
          <a:noFill/>
        </p:spPr>
      </p:pic>
      <p:pic>
        <p:nvPicPr>
          <p:cNvPr id="43028" name="Picture 20" descr="http://files.macbidouille.com/mbv2/news/news_09_14/Ebay-PayPal.jpg"/>
          <p:cNvPicPr>
            <a:picLocks noChangeAspect="1" noChangeArrowheads="1"/>
          </p:cNvPicPr>
          <p:nvPr/>
        </p:nvPicPr>
        <p:blipFill>
          <a:blip r:embed="rId8"/>
          <a:srcRect/>
          <a:stretch>
            <a:fillRect/>
          </a:stretch>
        </p:blipFill>
        <p:spPr bwMode="auto">
          <a:xfrm>
            <a:off x="6357950" y="1071546"/>
            <a:ext cx="2066911" cy="1161730"/>
          </a:xfrm>
          <a:prstGeom prst="rect">
            <a:avLst/>
          </a:prstGeom>
          <a:noFill/>
        </p:spPr>
      </p:pic>
      <p:pic>
        <p:nvPicPr>
          <p:cNvPr id="43030" name="Picture 22" descr="http://idata.over-blog.com/4/34/14/20/2013-3/amazon-app-logo1.png"/>
          <p:cNvPicPr>
            <a:picLocks noChangeAspect="1" noChangeArrowheads="1"/>
          </p:cNvPicPr>
          <p:nvPr/>
        </p:nvPicPr>
        <p:blipFill>
          <a:blip r:embed="rId9"/>
          <a:srcRect/>
          <a:stretch>
            <a:fillRect/>
          </a:stretch>
        </p:blipFill>
        <p:spPr bwMode="auto">
          <a:xfrm>
            <a:off x="4929190" y="1285860"/>
            <a:ext cx="1142988" cy="1142988"/>
          </a:xfrm>
          <a:prstGeom prst="rect">
            <a:avLst/>
          </a:prstGeom>
          <a:noFill/>
        </p:spPr>
      </p:pic>
      <p:sp>
        <p:nvSpPr>
          <p:cNvPr id="16" name="ZoneTexte 15"/>
          <p:cNvSpPr txBox="1"/>
          <p:nvPr/>
        </p:nvSpPr>
        <p:spPr>
          <a:xfrm>
            <a:off x="285720" y="1857364"/>
            <a:ext cx="3571900" cy="400110"/>
          </a:xfrm>
          <a:prstGeom prst="rect">
            <a:avLst/>
          </a:prstGeom>
          <a:noFill/>
        </p:spPr>
        <p:txBody>
          <a:bodyPr wrap="square" rtlCol="0">
            <a:spAutoFit/>
          </a:bodyPr>
          <a:lstStyle/>
          <a:p>
            <a:r>
              <a:rPr lang="fr-FR" b="1" dirty="0" smtClean="0">
                <a:latin typeface="Times New Roman" pitchFamily="18" charset="0"/>
                <a:cs typeface="Times New Roman" pitchFamily="18" charset="0"/>
              </a:rPr>
              <a:t>Pour </a:t>
            </a:r>
            <a:r>
              <a:rPr lang="fr-FR" sz="2000" b="1" dirty="0" smtClean="0">
                <a:latin typeface="Times New Roman" pitchFamily="18" charset="0"/>
                <a:cs typeface="Times New Roman" pitchFamily="18" charset="0"/>
              </a:rPr>
              <a:t>consulter</a:t>
            </a:r>
            <a:r>
              <a:rPr lang="fr-FR" b="1" dirty="0" smtClean="0">
                <a:latin typeface="Times New Roman" pitchFamily="18" charset="0"/>
                <a:cs typeface="Times New Roman" pitchFamily="18" charset="0"/>
              </a:rPr>
              <a:t> ces sites, il faut : </a:t>
            </a:r>
            <a:endParaRPr lang="fr-FR" b="1" dirty="0">
              <a:latin typeface="Times New Roman" pitchFamily="18" charset="0"/>
              <a:cs typeface="Times New Roman" pitchFamily="18" charset="0"/>
            </a:endParaRPr>
          </a:p>
        </p:txBody>
      </p:sp>
      <p:pic>
        <p:nvPicPr>
          <p:cNvPr id="17" name="Picture 2" descr="http://upload.questmachine.org/picture/logos1286312992.gif"/>
          <p:cNvPicPr>
            <a:picLocks noChangeAspect="1" noChangeArrowheads="1"/>
          </p:cNvPicPr>
          <p:nvPr/>
        </p:nvPicPr>
        <p:blipFill>
          <a:blip r:embed="rId10"/>
          <a:srcRect/>
          <a:stretch>
            <a:fillRect/>
          </a:stretch>
        </p:blipFill>
        <p:spPr bwMode="auto">
          <a:xfrm>
            <a:off x="2428860" y="2357430"/>
            <a:ext cx="1355059" cy="1357322"/>
          </a:xfrm>
          <a:prstGeom prst="rect">
            <a:avLst/>
          </a:prstGeom>
          <a:noFill/>
        </p:spPr>
      </p:pic>
      <p:sp>
        <p:nvSpPr>
          <p:cNvPr id="18" name="ZoneTexte 17"/>
          <p:cNvSpPr txBox="1"/>
          <p:nvPr/>
        </p:nvSpPr>
        <p:spPr>
          <a:xfrm>
            <a:off x="214282" y="2786058"/>
            <a:ext cx="2071702" cy="400110"/>
          </a:xfrm>
          <a:prstGeom prst="rect">
            <a:avLst/>
          </a:prstGeom>
          <a:noFill/>
        </p:spPr>
        <p:txBody>
          <a:bodyPr wrap="square" rtlCol="0">
            <a:spAutoFit/>
          </a:bodyPr>
          <a:lstStyle/>
          <a:p>
            <a:r>
              <a:rPr lang="fr-FR" sz="2000" dirty="0" smtClean="0">
                <a:solidFill>
                  <a:schemeClr val="tx1">
                    <a:lumMod val="95000"/>
                    <a:lumOff val="5000"/>
                  </a:schemeClr>
                </a:solidFill>
              </a:rPr>
              <a:t>1- Un Navigateur</a:t>
            </a:r>
          </a:p>
        </p:txBody>
      </p:sp>
      <p:pic>
        <p:nvPicPr>
          <p:cNvPr id="43034" name="Picture 26" descr="http://rosemees.com/wp-content/uploads/2014/06/les-moteurs-de-recherche-2013.jpg"/>
          <p:cNvPicPr>
            <a:picLocks noChangeAspect="1" noChangeArrowheads="1"/>
          </p:cNvPicPr>
          <p:nvPr/>
        </p:nvPicPr>
        <p:blipFill>
          <a:blip r:embed="rId11"/>
          <a:srcRect/>
          <a:stretch>
            <a:fillRect/>
          </a:stretch>
        </p:blipFill>
        <p:spPr bwMode="auto">
          <a:xfrm>
            <a:off x="156239" y="4500570"/>
            <a:ext cx="3415597" cy="2185983"/>
          </a:xfrm>
          <a:prstGeom prst="rect">
            <a:avLst/>
          </a:prstGeom>
          <a:noFill/>
        </p:spPr>
      </p:pic>
      <p:sp>
        <p:nvSpPr>
          <p:cNvPr id="23" name="Rectangle 22"/>
          <p:cNvSpPr/>
          <p:nvPr/>
        </p:nvSpPr>
        <p:spPr>
          <a:xfrm>
            <a:off x="214282" y="4143380"/>
            <a:ext cx="3573999" cy="400110"/>
          </a:xfrm>
          <a:prstGeom prst="rect">
            <a:avLst/>
          </a:prstGeom>
        </p:spPr>
        <p:txBody>
          <a:bodyPr wrap="square">
            <a:spAutoFit/>
          </a:bodyPr>
          <a:lstStyle/>
          <a:p>
            <a:r>
              <a:rPr lang="fr-FR" sz="2000" dirty="0" smtClean="0">
                <a:solidFill>
                  <a:schemeClr val="tx1">
                    <a:lumMod val="95000"/>
                    <a:lumOff val="5000"/>
                  </a:schemeClr>
                </a:solidFill>
              </a:rPr>
              <a:t>2- Un Moteur de recherche </a:t>
            </a:r>
            <a:endParaRPr lang="fr-FR" sz="2000" dirty="0">
              <a:solidFill>
                <a:schemeClr val="tx1">
                  <a:lumMod val="95000"/>
                  <a:lumOff val="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nodeType="withEffect">
                                  <p:stCondLst>
                                    <p:cond delay="0"/>
                                  </p:stCondLst>
                                  <p:childTnLst>
                                    <p:set>
                                      <p:cBhvr>
                                        <p:cTn id="9" dur="1" fill="hold">
                                          <p:stCondLst>
                                            <p:cond delay="0"/>
                                          </p:stCondLst>
                                        </p:cTn>
                                        <p:tgtEl>
                                          <p:spTgt spid="43030"/>
                                        </p:tgtEl>
                                        <p:attrNameLst>
                                          <p:attrName>style.visibility</p:attrName>
                                        </p:attrNameLst>
                                      </p:cBhvr>
                                      <p:to>
                                        <p:strVal val="visible"/>
                                      </p:to>
                                    </p:set>
                                    <p:animEffect transition="in" filter="checkerboard(across)">
                                      <p:cBhvr>
                                        <p:cTn id="10" dur="500"/>
                                        <p:tgtEl>
                                          <p:spTgt spid="43030"/>
                                        </p:tgtEl>
                                      </p:cBhvr>
                                    </p:animEffect>
                                  </p:childTnLst>
                                </p:cTn>
                              </p:par>
                              <p:par>
                                <p:cTn id="11" presetID="5" presetClass="entr" presetSubtype="10" fill="hold" nodeType="withEffect">
                                  <p:stCondLst>
                                    <p:cond delay="0"/>
                                  </p:stCondLst>
                                  <p:childTnLst>
                                    <p:set>
                                      <p:cBhvr>
                                        <p:cTn id="12" dur="1" fill="hold">
                                          <p:stCondLst>
                                            <p:cond delay="0"/>
                                          </p:stCondLst>
                                        </p:cTn>
                                        <p:tgtEl>
                                          <p:spTgt spid="43028"/>
                                        </p:tgtEl>
                                        <p:attrNameLst>
                                          <p:attrName>style.visibility</p:attrName>
                                        </p:attrNameLst>
                                      </p:cBhvr>
                                      <p:to>
                                        <p:strVal val="visible"/>
                                      </p:to>
                                    </p:set>
                                    <p:animEffect transition="in" filter="checkerboard(across)">
                                      <p:cBhvr>
                                        <p:cTn id="13" dur="500"/>
                                        <p:tgtEl>
                                          <p:spTgt spid="43028"/>
                                        </p:tgtEl>
                                      </p:cBhvr>
                                    </p:animEffect>
                                  </p:childTnLst>
                                </p:cTn>
                              </p:par>
                              <p:par>
                                <p:cTn id="14" presetID="5" presetClass="entr" presetSubtype="10" fill="hold" nodeType="withEffect">
                                  <p:stCondLst>
                                    <p:cond delay="0"/>
                                  </p:stCondLst>
                                  <p:childTnLst>
                                    <p:set>
                                      <p:cBhvr>
                                        <p:cTn id="15" dur="1" fill="hold">
                                          <p:stCondLst>
                                            <p:cond delay="0"/>
                                          </p:stCondLst>
                                        </p:cTn>
                                        <p:tgtEl>
                                          <p:spTgt spid="43022"/>
                                        </p:tgtEl>
                                        <p:attrNameLst>
                                          <p:attrName>style.visibility</p:attrName>
                                        </p:attrNameLst>
                                      </p:cBhvr>
                                      <p:to>
                                        <p:strVal val="visible"/>
                                      </p:to>
                                    </p:set>
                                    <p:animEffect transition="in" filter="checkerboard(across)">
                                      <p:cBhvr>
                                        <p:cTn id="16" dur="500"/>
                                        <p:tgtEl>
                                          <p:spTgt spid="43022"/>
                                        </p:tgtEl>
                                      </p:cBhvr>
                                    </p:animEffect>
                                  </p:childTnLst>
                                </p:cTn>
                              </p:par>
                              <p:par>
                                <p:cTn id="17" presetID="5" presetClass="entr" presetSubtype="10" fill="hold" nodeType="withEffect">
                                  <p:stCondLst>
                                    <p:cond delay="0"/>
                                  </p:stCondLst>
                                  <p:childTnLst>
                                    <p:set>
                                      <p:cBhvr>
                                        <p:cTn id="18" dur="1" fill="hold">
                                          <p:stCondLst>
                                            <p:cond delay="0"/>
                                          </p:stCondLst>
                                        </p:cTn>
                                        <p:tgtEl>
                                          <p:spTgt spid="43014"/>
                                        </p:tgtEl>
                                        <p:attrNameLst>
                                          <p:attrName>style.visibility</p:attrName>
                                        </p:attrNameLst>
                                      </p:cBhvr>
                                      <p:to>
                                        <p:strVal val="visible"/>
                                      </p:to>
                                    </p:set>
                                    <p:animEffect transition="in" filter="checkerboard(across)">
                                      <p:cBhvr>
                                        <p:cTn id="19" dur="500"/>
                                        <p:tgtEl>
                                          <p:spTgt spid="43014"/>
                                        </p:tgtEl>
                                      </p:cBhvr>
                                    </p:animEffect>
                                  </p:childTnLst>
                                </p:cTn>
                              </p:par>
                              <p:par>
                                <p:cTn id="20" presetID="5" presetClass="entr" presetSubtype="10" fill="hold" nodeType="withEffect">
                                  <p:stCondLst>
                                    <p:cond delay="0"/>
                                  </p:stCondLst>
                                  <p:childTnLst>
                                    <p:set>
                                      <p:cBhvr>
                                        <p:cTn id="21" dur="1" fill="hold">
                                          <p:stCondLst>
                                            <p:cond delay="0"/>
                                          </p:stCondLst>
                                        </p:cTn>
                                        <p:tgtEl>
                                          <p:spTgt spid="43024"/>
                                        </p:tgtEl>
                                        <p:attrNameLst>
                                          <p:attrName>style.visibility</p:attrName>
                                        </p:attrNameLst>
                                      </p:cBhvr>
                                      <p:to>
                                        <p:strVal val="visible"/>
                                      </p:to>
                                    </p:set>
                                    <p:animEffect transition="in" filter="checkerboard(across)">
                                      <p:cBhvr>
                                        <p:cTn id="22" dur="500"/>
                                        <p:tgtEl>
                                          <p:spTgt spid="43024"/>
                                        </p:tgtEl>
                                      </p:cBhvr>
                                    </p:animEffect>
                                  </p:childTnLst>
                                </p:cTn>
                              </p:par>
                              <p:par>
                                <p:cTn id="23" presetID="5" presetClass="entr" presetSubtype="10" fill="hold" nodeType="withEffect">
                                  <p:stCondLst>
                                    <p:cond delay="0"/>
                                  </p:stCondLst>
                                  <p:childTnLst>
                                    <p:set>
                                      <p:cBhvr>
                                        <p:cTn id="24" dur="1" fill="hold">
                                          <p:stCondLst>
                                            <p:cond delay="0"/>
                                          </p:stCondLst>
                                        </p:cTn>
                                        <p:tgtEl>
                                          <p:spTgt spid="43012"/>
                                        </p:tgtEl>
                                        <p:attrNameLst>
                                          <p:attrName>style.visibility</p:attrName>
                                        </p:attrNameLst>
                                      </p:cBhvr>
                                      <p:to>
                                        <p:strVal val="visible"/>
                                      </p:to>
                                    </p:set>
                                    <p:animEffect transition="in" filter="checkerboard(across)">
                                      <p:cBhvr>
                                        <p:cTn id="25" dur="500"/>
                                        <p:tgtEl>
                                          <p:spTgt spid="43012"/>
                                        </p:tgtEl>
                                      </p:cBhvr>
                                    </p:animEffect>
                                  </p:childTnLst>
                                </p:cTn>
                              </p:par>
                              <p:par>
                                <p:cTn id="26" presetID="5" presetClass="entr" presetSubtype="10" fill="hold" nodeType="withEffect">
                                  <p:stCondLst>
                                    <p:cond delay="0"/>
                                  </p:stCondLst>
                                  <p:childTnLst>
                                    <p:set>
                                      <p:cBhvr>
                                        <p:cTn id="27" dur="1" fill="hold">
                                          <p:stCondLst>
                                            <p:cond delay="0"/>
                                          </p:stCondLst>
                                        </p:cTn>
                                        <p:tgtEl>
                                          <p:spTgt spid="43020"/>
                                        </p:tgtEl>
                                        <p:attrNameLst>
                                          <p:attrName>style.visibility</p:attrName>
                                        </p:attrNameLst>
                                      </p:cBhvr>
                                      <p:to>
                                        <p:strVal val="visible"/>
                                      </p:to>
                                    </p:set>
                                    <p:animEffect transition="in" filter="checkerboard(across)">
                                      <p:cBhvr>
                                        <p:cTn id="28" dur="500"/>
                                        <p:tgtEl>
                                          <p:spTgt spid="43020"/>
                                        </p:tgtEl>
                                      </p:cBhvr>
                                    </p:animEffect>
                                  </p:childTnLst>
                                </p:cTn>
                              </p:par>
                              <p:par>
                                <p:cTn id="29" presetID="5" presetClass="entr" presetSubtype="10" fill="hold" nodeType="withEffect">
                                  <p:stCondLst>
                                    <p:cond delay="0"/>
                                  </p:stCondLst>
                                  <p:childTnLst>
                                    <p:set>
                                      <p:cBhvr>
                                        <p:cTn id="30" dur="1" fill="hold">
                                          <p:stCondLst>
                                            <p:cond delay="0"/>
                                          </p:stCondLst>
                                        </p:cTn>
                                        <p:tgtEl>
                                          <p:spTgt spid="43026"/>
                                        </p:tgtEl>
                                        <p:attrNameLst>
                                          <p:attrName>style.visibility</p:attrName>
                                        </p:attrNameLst>
                                      </p:cBhvr>
                                      <p:to>
                                        <p:strVal val="visible"/>
                                      </p:to>
                                    </p:set>
                                    <p:animEffect transition="in" filter="checkerboard(across)">
                                      <p:cBhvr>
                                        <p:cTn id="31" dur="500"/>
                                        <p:tgtEl>
                                          <p:spTgt spid="43026"/>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heckerboard(across)">
                                      <p:cBhvr>
                                        <p:cTn id="36" dur="500"/>
                                        <p:tgtEl>
                                          <p:spTgt spid="17"/>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checkerboard(across)">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checkerboard(across)">
                                      <p:cBhvr>
                                        <p:cTn id="44" dur="500"/>
                                        <p:tgtEl>
                                          <p:spTgt spid="23"/>
                                        </p:tgtEl>
                                      </p:cBhvr>
                                    </p:animEffect>
                                  </p:childTnLst>
                                </p:cTn>
                              </p:par>
                              <p:par>
                                <p:cTn id="45" presetID="5" presetClass="entr" presetSubtype="10" fill="hold" nodeType="withEffect">
                                  <p:stCondLst>
                                    <p:cond delay="0"/>
                                  </p:stCondLst>
                                  <p:childTnLst>
                                    <p:set>
                                      <p:cBhvr>
                                        <p:cTn id="46" dur="1" fill="hold">
                                          <p:stCondLst>
                                            <p:cond delay="0"/>
                                          </p:stCondLst>
                                        </p:cTn>
                                        <p:tgtEl>
                                          <p:spTgt spid="43034"/>
                                        </p:tgtEl>
                                        <p:attrNameLst>
                                          <p:attrName>style.visibility</p:attrName>
                                        </p:attrNameLst>
                                      </p:cBhvr>
                                      <p:to>
                                        <p:strVal val="visible"/>
                                      </p:to>
                                    </p:set>
                                    <p:animEffect transition="in" filter="checkerboard(across)">
                                      <p:cBhvr>
                                        <p:cTn id="47" dur="500"/>
                                        <p:tgtEl>
                                          <p:spTgt spid="43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7200" dirty="0" smtClean="0">
                <a:solidFill>
                  <a:srgbClr val="FF0000"/>
                </a:solidFill>
                <a:latin typeface="Times New Roman" pitchFamily="18" charset="0"/>
                <a:cs typeface="Times New Roman" pitchFamily="18" charset="0"/>
              </a:rPr>
              <a:t>Web 2.0 ?</a:t>
            </a:r>
            <a:endParaRPr lang="fr-FR" sz="7200" dirty="0">
              <a:solidFill>
                <a:srgbClr val="FF0000"/>
              </a:solidFill>
              <a:latin typeface="Times New Roman" pitchFamily="18" charset="0"/>
              <a:cs typeface="Times New Roman" pitchFamily="18" charset="0"/>
            </a:endParaRPr>
          </a:p>
        </p:txBody>
      </p:sp>
      <p:pic>
        <p:nvPicPr>
          <p:cNvPr id="1026" name="Picture 2" descr="http://analyzethiz.fr/contenu/uploads/2014/09/web_2-01.jpg"/>
          <p:cNvPicPr>
            <a:picLocks noChangeAspect="1" noChangeArrowheads="1"/>
          </p:cNvPicPr>
          <p:nvPr/>
        </p:nvPicPr>
        <p:blipFill>
          <a:blip r:embed="rId2" cstate="print"/>
          <a:srcRect/>
          <a:stretch>
            <a:fillRect/>
          </a:stretch>
        </p:blipFill>
        <p:spPr bwMode="auto">
          <a:xfrm rot="20894422">
            <a:off x="438033" y="4087205"/>
            <a:ext cx="2652938" cy="1767875"/>
          </a:xfrm>
          <a:prstGeom prst="rect">
            <a:avLst/>
          </a:prstGeom>
          <a:noFill/>
        </p:spPr>
      </p:pic>
      <p:pic>
        <p:nvPicPr>
          <p:cNvPr id="1028" name="Picture 4" descr="http://thumbs.dreamstime.com/z/web-2-0-nuage-de-mot-14625490.jpg"/>
          <p:cNvPicPr>
            <a:picLocks noChangeAspect="1" noChangeArrowheads="1"/>
          </p:cNvPicPr>
          <p:nvPr/>
        </p:nvPicPr>
        <p:blipFill>
          <a:blip r:embed="rId3" cstate="print"/>
          <a:srcRect b="14215"/>
          <a:stretch>
            <a:fillRect/>
          </a:stretch>
        </p:blipFill>
        <p:spPr bwMode="auto">
          <a:xfrm rot="1088476">
            <a:off x="6216368" y="2737991"/>
            <a:ext cx="2723376" cy="1746801"/>
          </a:xfrm>
          <a:prstGeom prst="rect">
            <a:avLst/>
          </a:prstGeom>
          <a:noFill/>
        </p:spPr>
      </p:pic>
      <p:pic>
        <p:nvPicPr>
          <p:cNvPr id="6" name="Picture 4" descr="http://thinkingmomsrevolution.com/wp-content/uploads/2014/11/question-mark-puzzle-istock.jpg"/>
          <p:cNvPicPr>
            <a:picLocks noChangeAspect="1" noChangeArrowheads="1"/>
          </p:cNvPicPr>
          <p:nvPr/>
        </p:nvPicPr>
        <p:blipFill>
          <a:blip r:embed="rId4" cstate="print"/>
          <a:srcRect/>
          <a:stretch>
            <a:fillRect/>
          </a:stretch>
        </p:blipFill>
        <p:spPr bwMode="auto">
          <a:xfrm rot="19826098">
            <a:off x="7433459" y="4984910"/>
            <a:ext cx="804892" cy="1097071"/>
          </a:xfrm>
          <a:prstGeom prst="rect">
            <a:avLst/>
          </a:prstGeom>
          <a:noFill/>
        </p:spPr>
      </p:pic>
      <p:pic>
        <p:nvPicPr>
          <p:cNvPr id="8" name="Picture 4" descr="http://thinkingmomsrevolution.com/wp-content/uploads/2014/11/question-mark-puzzle-istock.jpg"/>
          <p:cNvPicPr>
            <a:picLocks noChangeAspect="1" noChangeArrowheads="1"/>
          </p:cNvPicPr>
          <p:nvPr/>
        </p:nvPicPr>
        <p:blipFill>
          <a:blip r:embed="rId4" cstate="print"/>
          <a:srcRect/>
          <a:stretch>
            <a:fillRect/>
          </a:stretch>
        </p:blipFill>
        <p:spPr bwMode="auto">
          <a:xfrm rot="19826098">
            <a:off x="7290584" y="1627324"/>
            <a:ext cx="804892" cy="1097071"/>
          </a:xfrm>
          <a:prstGeom prst="rect">
            <a:avLst/>
          </a:prstGeom>
          <a:noFill/>
        </p:spPr>
      </p:pic>
      <p:pic>
        <p:nvPicPr>
          <p:cNvPr id="1030" name="Picture 6" descr="http://seoservicesphiladelphia.net/wp-content/uploads/2014/02/web2.png"/>
          <p:cNvPicPr>
            <a:picLocks noChangeAspect="1" noChangeArrowheads="1"/>
          </p:cNvPicPr>
          <p:nvPr/>
        </p:nvPicPr>
        <p:blipFill>
          <a:blip r:embed="rId5"/>
          <a:srcRect/>
          <a:stretch>
            <a:fillRect/>
          </a:stretch>
        </p:blipFill>
        <p:spPr bwMode="auto">
          <a:xfrm rot="165410">
            <a:off x="3174797" y="2616517"/>
            <a:ext cx="2557480" cy="1598425"/>
          </a:xfrm>
          <a:prstGeom prst="rect">
            <a:avLst/>
          </a:prstGeom>
          <a:noFill/>
        </p:spPr>
      </p:pic>
      <p:pic>
        <p:nvPicPr>
          <p:cNvPr id="11" name="Picture 4" descr="http://thinkingmomsrevolution.com/wp-content/uploads/2014/11/question-mark-puzzle-istock.jpg"/>
          <p:cNvPicPr>
            <a:picLocks noChangeAspect="1" noChangeArrowheads="1"/>
          </p:cNvPicPr>
          <p:nvPr/>
        </p:nvPicPr>
        <p:blipFill>
          <a:blip r:embed="rId4" cstate="print"/>
          <a:srcRect/>
          <a:stretch>
            <a:fillRect/>
          </a:stretch>
        </p:blipFill>
        <p:spPr bwMode="auto">
          <a:xfrm rot="19826098">
            <a:off x="1432668" y="1698761"/>
            <a:ext cx="804892" cy="1097071"/>
          </a:xfrm>
          <a:prstGeom prst="rect">
            <a:avLst/>
          </a:prstGeom>
          <a:noFill/>
        </p:spPr>
      </p:pic>
      <p:pic>
        <p:nvPicPr>
          <p:cNvPr id="12" name="Picture 4" descr="http://thinkingmomsrevolution.com/wp-content/uploads/2014/11/question-mark-puzzle-istock.jpg"/>
          <p:cNvPicPr>
            <a:picLocks noChangeAspect="1" noChangeArrowheads="1"/>
          </p:cNvPicPr>
          <p:nvPr/>
        </p:nvPicPr>
        <p:blipFill>
          <a:blip r:embed="rId4" cstate="print"/>
          <a:srcRect/>
          <a:stretch>
            <a:fillRect/>
          </a:stretch>
        </p:blipFill>
        <p:spPr bwMode="auto">
          <a:xfrm rot="19826098">
            <a:off x="3575808" y="5633779"/>
            <a:ext cx="804892" cy="1097071"/>
          </a:xfrm>
          <a:prstGeom prst="rect">
            <a:avLst/>
          </a:prstGeom>
          <a:noFill/>
        </p:spPr>
      </p:pic>
      <p:pic>
        <p:nvPicPr>
          <p:cNvPr id="1032" name="Picture 8" descr="http://upload.wikimedia.org/wikipedia/commons/thumb/3/38/Carte_web_2.png/310px-Carte_web_2.png"/>
          <p:cNvPicPr>
            <a:picLocks noChangeAspect="1" noChangeArrowheads="1"/>
          </p:cNvPicPr>
          <p:nvPr/>
        </p:nvPicPr>
        <p:blipFill>
          <a:blip r:embed="rId6"/>
          <a:srcRect l="10227" t="9651" b="8312"/>
          <a:stretch>
            <a:fillRect/>
          </a:stretch>
        </p:blipFill>
        <p:spPr bwMode="auto">
          <a:xfrm>
            <a:off x="4572000" y="4429132"/>
            <a:ext cx="2434468" cy="157163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normAutofit/>
          </a:bodyPr>
          <a:lstStyle/>
          <a:p>
            <a:pPr algn="ctr"/>
            <a:r>
              <a:rPr lang="fr-FR" sz="7200" dirty="0" smtClean="0">
                <a:solidFill>
                  <a:srgbClr val="FF0000"/>
                </a:solidFill>
                <a:latin typeface="Times New Roman" pitchFamily="18" charset="0"/>
                <a:cs typeface="Times New Roman" pitchFamily="18" charset="0"/>
              </a:rPr>
              <a:t>Web 2.0</a:t>
            </a:r>
            <a:endParaRPr lang="fr-FR" sz="7200" dirty="0">
              <a:solidFill>
                <a:srgbClr val="FF0000"/>
              </a:solidFill>
              <a:latin typeface="Times New Roman" pitchFamily="18" charset="0"/>
              <a:cs typeface="Times New Roman" pitchFamily="18" charset="0"/>
            </a:endParaRPr>
          </a:p>
        </p:txBody>
      </p:sp>
      <p:sp>
        <p:nvSpPr>
          <p:cNvPr id="5" name="Rectangle 4"/>
          <p:cNvSpPr/>
          <p:nvPr/>
        </p:nvSpPr>
        <p:spPr>
          <a:xfrm>
            <a:off x="571472" y="2786058"/>
            <a:ext cx="7929618" cy="2554545"/>
          </a:xfrm>
          <a:prstGeom prst="rect">
            <a:avLst/>
          </a:prstGeom>
        </p:spPr>
        <p:txBody>
          <a:bodyPr wrap="square">
            <a:spAutoFit/>
          </a:bodyPr>
          <a:lstStyle/>
          <a:p>
            <a:pPr algn="just"/>
            <a:r>
              <a:rPr lang="fr-FR" sz="3200" dirty="0" smtClean="0">
                <a:latin typeface="Times New Roman" pitchFamily="18" charset="0"/>
                <a:cs typeface="Times New Roman" pitchFamily="18" charset="0"/>
              </a:rPr>
              <a:t>Le </a:t>
            </a:r>
            <a:r>
              <a:rPr lang="fr-FR" sz="3200" b="1" dirty="0" smtClean="0">
                <a:solidFill>
                  <a:srgbClr val="FF0000"/>
                </a:solidFill>
                <a:latin typeface="Times New Roman" pitchFamily="18" charset="0"/>
                <a:cs typeface="Times New Roman" pitchFamily="18" charset="0"/>
              </a:rPr>
              <a:t>Web 2.0</a:t>
            </a:r>
            <a:r>
              <a:rPr lang="fr-FR" sz="3200" dirty="0" smtClean="0">
                <a:latin typeface="Times New Roman" pitchFamily="18" charset="0"/>
                <a:cs typeface="Times New Roman" pitchFamily="18" charset="0"/>
              </a:rPr>
              <a:t> est l'évolution du Web vers </a:t>
            </a:r>
            <a:r>
              <a:rPr lang="fr-FR" sz="3200" b="1" u="sng" dirty="0" smtClean="0">
                <a:solidFill>
                  <a:srgbClr val="7030A0"/>
                </a:solidFill>
                <a:latin typeface="Times New Roman" pitchFamily="18" charset="0"/>
                <a:cs typeface="Times New Roman" pitchFamily="18" charset="0"/>
              </a:rPr>
              <a:t>l'interactivité</a:t>
            </a:r>
            <a:r>
              <a:rPr lang="fr-FR" sz="3200" dirty="0" smtClean="0">
                <a:latin typeface="Times New Roman" pitchFamily="18" charset="0"/>
                <a:cs typeface="Times New Roman" pitchFamily="18" charset="0"/>
              </a:rPr>
              <a:t> à travers une complexification interne de la technologie </a:t>
            </a:r>
            <a:r>
              <a:rPr lang="fr-FR" sz="3200" dirty="0" smtClean="0"/>
              <a:t>mais permettant plus de </a:t>
            </a:r>
            <a:r>
              <a:rPr lang="fr-FR" sz="3200" b="1" dirty="0" smtClean="0">
                <a:solidFill>
                  <a:srgbClr val="7030A0"/>
                </a:solidFill>
              </a:rPr>
              <a:t>simplicité de l'utilisation</a:t>
            </a:r>
          </a:p>
          <a:p>
            <a:r>
              <a:rPr lang="fr-FR" sz="3200" dirty="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1.bp.blogspot.com/-yTrdaP2KRB0/T6Kunm-PxuI/AAAAAAAAGAU/MfMFCVlG00c/s640/Un-Patched+PHP-CGI+remote+code+execution+bug+can+expose+Source+Codes.png"/>
          <p:cNvPicPr>
            <a:picLocks noChangeAspect="1" noChangeArrowheads="1"/>
          </p:cNvPicPr>
          <p:nvPr/>
        </p:nvPicPr>
        <p:blipFill>
          <a:blip r:embed="rId2"/>
          <a:srcRect/>
          <a:stretch>
            <a:fillRect/>
          </a:stretch>
        </p:blipFill>
        <p:spPr bwMode="auto">
          <a:xfrm>
            <a:off x="0" y="0"/>
            <a:ext cx="9267609" cy="68580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0" y="-22617"/>
            <a:ext cx="9144000" cy="69032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p:txBody>
          <a:bodyPr>
            <a:normAutofit/>
          </a:bodyPr>
          <a:lstStyle/>
          <a:p>
            <a:pPr algn="ctr"/>
            <a:r>
              <a:rPr lang="fr-FR" sz="7200" dirty="0" smtClean="0">
                <a:solidFill>
                  <a:srgbClr val="FF0000"/>
                </a:solidFill>
                <a:latin typeface="Times New Roman" pitchFamily="18" charset="0"/>
                <a:cs typeface="Times New Roman" pitchFamily="18" charset="0"/>
              </a:rPr>
              <a:t>Web 2.0</a:t>
            </a:r>
            <a:endParaRPr lang="fr-FR" sz="7200" dirty="0">
              <a:solidFill>
                <a:srgbClr val="FF0000"/>
              </a:solidFill>
              <a:latin typeface="Times New Roman" pitchFamily="18" charset="0"/>
              <a:cs typeface="Times New Roman" pitchFamily="18" charset="0"/>
            </a:endParaRPr>
          </a:p>
        </p:txBody>
      </p:sp>
      <p:sp>
        <p:nvSpPr>
          <p:cNvPr id="6" name="Rectangle 5"/>
          <p:cNvSpPr/>
          <p:nvPr/>
        </p:nvSpPr>
        <p:spPr>
          <a:xfrm>
            <a:off x="357158" y="2143116"/>
            <a:ext cx="8429652" cy="3785652"/>
          </a:xfrm>
          <a:prstGeom prst="rect">
            <a:avLst/>
          </a:prstGeom>
        </p:spPr>
        <p:txBody>
          <a:bodyPr wrap="square">
            <a:spAutoFit/>
          </a:bodyPr>
          <a:lstStyle/>
          <a:p>
            <a:pPr>
              <a:buClr>
                <a:schemeClr val="accent4">
                  <a:lumMod val="75000"/>
                </a:schemeClr>
              </a:buClr>
              <a:buFont typeface="Wingdings" pitchFamily="2" charset="2"/>
              <a:buChar char="v"/>
            </a:pPr>
            <a:r>
              <a:rPr lang="fr-FR" sz="2400" dirty="0" smtClean="0"/>
              <a:t>Les connaissances techniques ne sont plus  indispensables pour les utilisateurs.</a:t>
            </a:r>
          </a:p>
          <a:p>
            <a:pPr>
              <a:buClr>
                <a:schemeClr val="accent4">
                  <a:lumMod val="75000"/>
                </a:schemeClr>
              </a:buClr>
              <a:buFont typeface="Wingdings" pitchFamily="2" charset="2"/>
              <a:buChar char="v"/>
            </a:pPr>
            <a:endParaRPr lang="fr-FR" sz="2400" dirty="0" smtClean="0"/>
          </a:p>
          <a:p>
            <a:pPr>
              <a:buClr>
                <a:schemeClr val="accent4">
                  <a:lumMod val="75000"/>
                </a:schemeClr>
              </a:buClr>
              <a:buFont typeface="Wingdings" pitchFamily="2" charset="2"/>
              <a:buChar char="v"/>
            </a:pPr>
            <a:r>
              <a:rPr lang="fr-FR" sz="2400" dirty="0" smtClean="0"/>
              <a:t>  La connaissance des langages de programmation n’est plus  indispensable pour créer un site web, un blog, un forum,… </a:t>
            </a:r>
          </a:p>
          <a:p>
            <a:pPr>
              <a:buClr>
                <a:schemeClr val="accent4">
                  <a:lumMod val="75000"/>
                </a:schemeClr>
              </a:buClr>
              <a:buFont typeface="Wingdings" pitchFamily="2" charset="2"/>
              <a:buChar char="v"/>
            </a:pPr>
            <a:endParaRPr lang="fr-FR" sz="2400" dirty="0" smtClean="0"/>
          </a:p>
          <a:p>
            <a:pPr>
              <a:buClr>
                <a:schemeClr val="accent4">
                  <a:lumMod val="75000"/>
                </a:schemeClr>
              </a:buClr>
              <a:buFont typeface="Wingdings" pitchFamily="2" charset="2"/>
              <a:buChar char="v"/>
            </a:pPr>
            <a:r>
              <a:rPr lang="fr-FR" sz="2400" dirty="0" smtClean="0"/>
              <a:t> N’importe qui peut créer un compte </a:t>
            </a:r>
            <a:r>
              <a:rPr lang="fr-FR" sz="2400" dirty="0" err="1" smtClean="0"/>
              <a:t>Facebook</a:t>
            </a:r>
            <a:r>
              <a:rPr lang="fr-FR" sz="2400" dirty="0" smtClean="0"/>
              <a:t> </a:t>
            </a:r>
          </a:p>
          <a:p>
            <a:pPr>
              <a:buClr>
                <a:schemeClr val="accent4">
                  <a:lumMod val="75000"/>
                </a:schemeClr>
              </a:buClr>
              <a:buFont typeface="Wingdings" pitchFamily="2" charset="2"/>
              <a:buChar char="v"/>
            </a:pPr>
            <a:endParaRPr lang="fr-FR" sz="2400" dirty="0" smtClean="0"/>
          </a:p>
          <a:p>
            <a:pPr>
              <a:buClr>
                <a:schemeClr val="accent4">
                  <a:lumMod val="75000"/>
                </a:schemeClr>
              </a:buClr>
              <a:buFont typeface="Wingdings" pitchFamily="2" charset="2"/>
              <a:buChar char="v"/>
            </a:pPr>
            <a:r>
              <a:rPr lang="fr-FR" sz="2400" dirty="0" smtClean="0"/>
              <a:t> Tout le monde peut envoyer et recevoir des e-mail, des     photos, des vidéo,…</a:t>
            </a:r>
            <a:endParaRPr lang="fr-FR"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fr-FR" sz="7200" dirty="0">
                <a:latin typeface="Times New Roman" pitchFamily="18" charset="0"/>
                <a:cs typeface="Times New Roman" pitchFamily="18" charset="0"/>
              </a:rPr>
              <a:t/>
            </a:r>
            <a:br>
              <a:rPr lang="fr-FR" sz="7200" dirty="0">
                <a:latin typeface="Times New Roman" pitchFamily="18" charset="0"/>
                <a:cs typeface="Times New Roman" pitchFamily="18" charset="0"/>
              </a:rPr>
            </a:br>
            <a:r>
              <a:rPr lang="fr-FR" sz="7200" b="1" dirty="0">
                <a:solidFill>
                  <a:srgbClr val="FF0000"/>
                </a:solidFill>
                <a:latin typeface="Times New Roman" pitchFamily="18" charset="0"/>
                <a:cs typeface="Times New Roman" pitchFamily="18" charset="0"/>
              </a:rPr>
              <a:t>Le Cloud</a:t>
            </a:r>
          </a:p>
        </p:txBody>
      </p:sp>
      <p:sp>
        <p:nvSpPr>
          <p:cNvPr id="3" name="Content Placeholder 2"/>
          <p:cNvSpPr>
            <a:spLocks noGrp="1"/>
          </p:cNvSpPr>
          <p:nvPr>
            <p:ph idx="1"/>
          </p:nvPr>
        </p:nvSpPr>
        <p:spPr>
          <a:xfrm>
            <a:off x="395536" y="2276872"/>
            <a:ext cx="8229600" cy="4389120"/>
          </a:xfrm>
        </p:spPr>
        <p:txBody>
          <a:bodyPr/>
          <a:lstStyle/>
          <a:p>
            <a:r>
              <a:rPr lang="fr-FR" dirty="0"/>
              <a:t>Le terme </a:t>
            </a:r>
            <a:r>
              <a:rPr lang="fr-FR" b="1" dirty="0"/>
              <a:t>Cloud</a:t>
            </a:r>
            <a:r>
              <a:rPr lang="fr-FR" dirty="0"/>
              <a:t> (nuage en anglais), particulièrement dans l'air du temps, recouvre l'ensemble des solutions de stockage distant. En clair, vos données, au lieu d'être stockées sur vos disques durs ou mémoires, sont disponibles sur des serveurs distants et accessibles par internet.</a:t>
            </a:r>
          </a:p>
        </p:txBody>
      </p:sp>
    </p:spTree>
    <p:extLst>
      <p:ext uri="{BB962C8B-B14F-4D97-AF65-F5344CB8AC3E}">
        <p14:creationId xmlns:p14="http://schemas.microsoft.com/office/powerpoint/2010/main" val="3474343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ickedgoodkitchen.com/wp-content/uploads/2013/01/0026-Cookie-Butter-Snickerdoodles5.jpg"/>
          <p:cNvPicPr>
            <a:picLocks noChangeAspect="1" noChangeArrowheads="1"/>
          </p:cNvPicPr>
          <p:nvPr/>
        </p:nvPicPr>
        <p:blipFill>
          <a:blip r:embed="rId2"/>
          <a:srcRect/>
          <a:stretch>
            <a:fillRect/>
          </a:stretch>
        </p:blipFill>
        <p:spPr bwMode="auto">
          <a:xfrm>
            <a:off x="2214546" y="2000240"/>
            <a:ext cx="4667283" cy="3500462"/>
          </a:xfrm>
          <a:prstGeom prst="rect">
            <a:avLst/>
          </a:prstGeom>
          <a:noFill/>
        </p:spPr>
      </p:pic>
      <p:sp>
        <p:nvSpPr>
          <p:cNvPr id="5" name="Titre 1"/>
          <p:cNvSpPr>
            <a:spLocks noGrp="1"/>
          </p:cNvSpPr>
          <p:nvPr>
            <p:ph type="title"/>
          </p:nvPr>
        </p:nvSpPr>
        <p:spPr>
          <a:xfrm>
            <a:off x="857224" y="500042"/>
            <a:ext cx="7643866" cy="1143000"/>
          </a:xfrm>
        </p:spPr>
        <p:txBody>
          <a:bodyPr>
            <a:noAutofit/>
          </a:bodyPr>
          <a:lstStyle/>
          <a:p>
            <a:pPr algn="ctr"/>
            <a:r>
              <a:rPr lang="fr-FR" sz="8000" b="1" dirty="0" smtClean="0">
                <a:solidFill>
                  <a:srgbClr val="FF0000"/>
                </a:solidFill>
                <a:latin typeface="Times New Roman" pitchFamily="18" charset="0"/>
                <a:cs typeface="Times New Roman" pitchFamily="18" charset="0"/>
              </a:rPr>
              <a:t>Les cookies </a:t>
            </a:r>
            <a:endParaRPr lang="fr-FR" sz="80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000108"/>
            <a:ext cx="8229600" cy="1143000"/>
          </a:xfrm>
        </p:spPr>
        <p:txBody>
          <a:bodyPr>
            <a:noAutofit/>
          </a:bodyPr>
          <a:lstStyle/>
          <a:p>
            <a:pPr algn="ctr"/>
            <a:r>
              <a:rPr lang="fr-FR" sz="8000" b="1" dirty="0" smtClean="0">
                <a:solidFill>
                  <a:srgbClr val="FF0000"/>
                </a:solidFill>
                <a:latin typeface="Times New Roman" pitchFamily="18" charset="0"/>
                <a:cs typeface="Times New Roman" pitchFamily="18" charset="0"/>
              </a:rPr>
              <a:t>Cookies </a:t>
            </a:r>
            <a:endParaRPr lang="fr-FR" sz="8000" b="1" dirty="0">
              <a:solidFill>
                <a:srgbClr val="FF0000"/>
              </a:solidFill>
              <a:latin typeface="Times New Roman" pitchFamily="18" charset="0"/>
              <a:cs typeface="Times New Roman" pitchFamily="18" charset="0"/>
            </a:endParaRPr>
          </a:p>
        </p:txBody>
      </p:sp>
      <p:sp>
        <p:nvSpPr>
          <p:cNvPr id="3" name="Espace réservé du contenu 2"/>
          <p:cNvSpPr>
            <a:spLocks noGrp="1"/>
          </p:cNvSpPr>
          <p:nvPr>
            <p:ph idx="1"/>
          </p:nvPr>
        </p:nvSpPr>
        <p:spPr>
          <a:xfrm>
            <a:off x="71406" y="2500306"/>
            <a:ext cx="5357850" cy="2143140"/>
          </a:xfrm>
        </p:spPr>
        <p:txBody>
          <a:bodyPr>
            <a:noAutofit/>
          </a:bodyPr>
          <a:lstStyle/>
          <a:p>
            <a:pPr algn="just"/>
            <a:r>
              <a:rPr lang="fr-FR" sz="2400" dirty="0" smtClean="0"/>
              <a:t>Un cookie est défini par le protocole de communication HTTP comme étant une suite d'informations envoyée par un serveur HTTP à un client HTTP.</a:t>
            </a:r>
          </a:p>
          <a:p>
            <a:pPr algn="just"/>
            <a:endParaRPr lang="fr-FR" sz="2400" dirty="0" smtClean="0"/>
          </a:p>
        </p:txBody>
      </p:sp>
      <p:sp>
        <p:nvSpPr>
          <p:cNvPr id="11" name="ZoneTexte 10"/>
          <p:cNvSpPr txBox="1"/>
          <p:nvPr/>
        </p:nvSpPr>
        <p:spPr>
          <a:xfrm>
            <a:off x="714316" y="4522311"/>
            <a:ext cx="8429684" cy="1692771"/>
          </a:xfrm>
          <a:prstGeom prst="rect">
            <a:avLst/>
          </a:prstGeom>
          <a:noFill/>
        </p:spPr>
        <p:txBody>
          <a:bodyPr wrap="square" rtlCol="0">
            <a:spAutoFit/>
          </a:bodyPr>
          <a:lstStyle/>
          <a:p>
            <a:r>
              <a:rPr lang="fr-FR" sz="3200" b="1" dirty="0" smtClean="0">
                <a:latin typeface="Times New Roman" pitchFamily="18" charset="0"/>
                <a:cs typeface="Times New Roman" pitchFamily="18" charset="0"/>
              </a:rPr>
              <a:t>La phrase est belle mais on ne comprend rien</a:t>
            </a:r>
          </a:p>
          <a:p>
            <a:pPr algn="ctr"/>
            <a:r>
              <a:rPr lang="fr-FR" sz="4800" b="1" dirty="0" smtClean="0">
                <a:solidFill>
                  <a:srgbClr val="7030A0"/>
                </a:solidFill>
                <a:latin typeface="Times New Roman" pitchFamily="18" charset="0"/>
                <a:cs typeface="Times New Roman" pitchFamily="18" charset="0"/>
              </a:rPr>
              <a:t>C’est quoi Les Cookies </a:t>
            </a:r>
            <a:r>
              <a:rPr lang="fr-FR" sz="7200" b="1" dirty="0" smtClean="0">
                <a:solidFill>
                  <a:srgbClr val="7030A0"/>
                </a:solidFill>
                <a:latin typeface="Times New Roman" pitchFamily="18" charset="0"/>
                <a:cs typeface="Times New Roman" pitchFamily="18" charset="0"/>
              </a:rPr>
              <a:t>?</a:t>
            </a:r>
            <a:r>
              <a:rPr lang="fr-FR" sz="3200" b="1" dirty="0" smtClean="0">
                <a:solidFill>
                  <a:srgbClr val="7030A0"/>
                </a:solidFill>
                <a:latin typeface="Times New Roman" pitchFamily="18" charset="0"/>
                <a:cs typeface="Times New Roman" pitchFamily="18" charset="0"/>
              </a:rPr>
              <a:t> </a:t>
            </a:r>
            <a:endParaRPr lang="fr-FR" sz="3200" b="1" dirty="0">
              <a:solidFill>
                <a:srgbClr val="7030A0"/>
              </a:solidFill>
              <a:latin typeface="Times New Roman" pitchFamily="18" charset="0"/>
              <a:cs typeface="Times New Roman" pitchFamily="18" charset="0"/>
            </a:endParaRPr>
          </a:p>
        </p:txBody>
      </p:sp>
      <p:pic>
        <p:nvPicPr>
          <p:cNvPr id="13" name="Picture 6" descr="http://www.infowebmaster.fr/img/news/schema-requete-http.jpg"/>
          <p:cNvPicPr>
            <a:picLocks noChangeAspect="1" noChangeArrowheads="1"/>
          </p:cNvPicPr>
          <p:nvPr/>
        </p:nvPicPr>
        <p:blipFill>
          <a:blip r:embed="rId2"/>
          <a:srcRect/>
          <a:stretch>
            <a:fillRect/>
          </a:stretch>
        </p:blipFill>
        <p:spPr bwMode="auto">
          <a:xfrm>
            <a:off x="5500694" y="2643182"/>
            <a:ext cx="3252782" cy="1434600"/>
          </a:xfrm>
          <a:prstGeom prst="rect">
            <a:avLst/>
          </a:prstGeom>
          <a:noFill/>
        </p:spPr>
      </p:pic>
      <p:pic>
        <p:nvPicPr>
          <p:cNvPr id="30722" name="Picture 2" descr="http://www.geekbecois.com/wp-content/uploads/2012/03/Chien-Question.jpg"/>
          <p:cNvPicPr>
            <a:picLocks noChangeAspect="1" noChangeArrowheads="1"/>
          </p:cNvPicPr>
          <p:nvPr/>
        </p:nvPicPr>
        <p:blipFill>
          <a:blip r:embed="rId3"/>
          <a:srcRect l="9373" r="15627"/>
          <a:stretch>
            <a:fillRect/>
          </a:stretch>
        </p:blipFill>
        <p:spPr bwMode="auto">
          <a:xfrm>
            <a:off x="71406" y="5072074"/>
            <a:ext cx="1571636" cy="157163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5" presetClass="entr" presetSubtype="10" fill="hold" nodeType="withEffect">
                                  <p:stCondLst>
                                    <p:cond delay="0"/>
                                  </p:stCondLst>
                                  <p:childTnLst>
                                    <p:set>
                                      <p:cBhvr>
                                        <p:cTn id="9" dur="1" fill="hold">
                                          <p:stCondLst>
                                            <p:cond delay="0"/>
                                          </p:stCondLst>
                                        </p:cTn>
                                        <p:tgtEl>
                                          <p:spTgt spid="30722"/>
                                        </p:tgtEl>
                                        <p:attrNameLst>
                                          <p:attrName>style.visibility</p:attrName>
                                        </p:attrNameLst>
                                      </p:cBhvr>
                                      <p:to>
                                        <p:strVal val="visible"/>
                                      </p:to>
                                    </p:set>
                                    <p:animEffect transition="in" filter="checkerboard(across)">
                                      <p:cBhvr>
                                        <p:cTn id="10"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3477" y="714356"/>
            <a:ext cx="2781531" cy="923330"/>
          </a:xfrm>
          <a:prstGeom prst="rect">
            <a:avLst/>
          </a:prstGeom>
        </p:spPr>
        <p:txBody>
          <a:bodyPr wrap="none">
            <a:spAutoFit/>
          </a:bodyPr>
          <a:lstStyle/>
          <a:p>
            <a:r>
              <a:rPr lang="fr-FR" sz="5400" b="1" dirty="0" smtClean="0">
                <a:solidFill>
                  <a:srgbClr val="00B0F0"/>
                </a:solidFill>
                <a:latin typeface="Times New Roman" pitchFamily="18" charset="0"/>
                <a:cs typeface="Times New Roman" pitchFamily="18" charset="0"/>
              </a:rPr>
              <a:t>Inter</a:t>
            </a:r>
            <a:r>
              <a:rPr lang="fr-FR" sz="5400" b="1" dirty="0" smtClean="0">
                <a:solidFill>
                  <a:srgbClr val="FF0000"/>
                </a:solidFill>
                <a:latin typeface="Times New Roman" pitchFamily="18" charset="0"/>
                <a:cs typeface="Times New Roman" pitchFamily="18" charset="0"/>
              </a:rPr>
              <a:t>net </a:t>
            </a:r>
            <a:endParaRPr lang="fr-FR" sz="5400" dirty="0">
              <a:latin typeface="Times New Roman" pitchFamily="18" charset="0"/>
              <a:cs typeface="Times New Roman" pitchFamily="18" charset="0"/>
            </a:endParaRPr>
          </a:p>
        </p:txBody>
      </p:sp>
      <p:cxnSp>
        <p:nvCxnSpPr>
          <p:cNvPr id="6" name="Connecteur droit avec flèche 5"/>
          <p:cNvCxnSpPr/>
          <p:nvPr/>
        </p:nvCxnSpPr>
        <p:spPr>
          <a:xfrm rot="5400000">
            <a:off x="3036084" y="1821644"/>
            <a:ext cx="928691" cy="85725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8" name="Connecteur droit avec flèche 7"/>
          <p:cNvCxnSpPr/>
          <p:nvPr/>
        </p:nvCxnSpPr>
        <p:spPr>
          <a:xfrm rot="16200000" flipH="1">
            <a:off x="4822034" y="1893082"/>
            <a:ext cx="857253" cy="64294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9" name="Rectangle 8"/>
          <p:cNvSpPr/>
          <p:nvPr/>
        </p:nvSpPr>
        <p:spPr>
          <a:xfrm>
            <a:off x="1214414" y="2643182"/>
            <a:ext cx="3429024" cy="1261884"/>
          </a:xfrm>
          <a:prstGeom prst="rect">
            <a:avLst/>
          </a:prstGeom>
        </p:spPr>
        <p:txBody>
          <a:bodyPr wrap="square">
            <a:spAutoFit/>
          </a:bodyPr>
          <a:lstStyle/>
          <a:p>
            <a:pPr algn="ctr"/>
            <a:r>
              <a:rPr lang="fr-FR" sz="3200" b="1" dirty="0" smtClean="0">
                <a:solidFill>
                  <a:srgbClr val="00B0F0"/>
                </a:solidFill>
                <a:latin typeface="Times New Roman" pitchFamily="18" charset="0"/>
                <a:cs typeface="Times New Roman" pitchFamily="18" charset="0"/>
              </a:rPr>
              <a:t>Interconnected</a:t>
            </a:r>
          </a:p>
          <a:p>
            <a:pPr algn="ctr"/>
            <a:r>
              <a:rPr lang="fr-FR" sz="1200" b="1" dirty="0" smtClean="0">
                <a:solidFill>
                  <a:srgbClr val="00B0F0"/>
                </a:solidFill>
                <a:latin typeface="Times New Roman" pitchFamily="18" charset="0"/>
                <a:cs typeface="Times New Roman" pitchFamily="18" charset="0"/>
              </a:rPr>
              <a:t>OU  </a:t>
            </a:r>
          </a:p>
          <a:p>
            <a:pPr algn="ctr"/>
            <a:r>
              <a:rPr lang="fr-FR" sz="1200" b="1" dirty="0" smtClean="0">
                <a:solidFill>
                  <a:srgbClr val="00B0F0"/>
                </a:solidFill>
                <a:latin typeface="Times New Roman" pitchFamily="18" charset="0"/>
                <a:cs typeface="Times New Roman" pitchFamily="18" charset="0"/>
              </a:rPr>
              <a:t>   </a:t>
            </a:r>
            <a:r>
              <a:rPr lang="fr-FR" sz="3200" b="1" dirty="0" smtClean="0">
                <a:solidFill>
                  <a:srgbClr val="00B0F0"/>
                </a:solidFill>
                <a:latin typeface="Times New Roman" pitchFamily="18" charset="0"/>
                <a:cs typeface="Times New Roman" pitchFamily="18" charset="0"/>
              </a:rPr>
              <a:t>International</a:t>
            </a:r>
            <a:endParaRPr lang="fr-FR" sz="3200" dirty="0">
              <a:solidFill>
                <a:srgbClr val="00B0F0"/>
              </a:solidFill>
              <a:latin typeface="Times New Roman" pitchFamily="18" charset="0"/>
              <a:cs typeface="Times New Roman" pitchFamily="18" charset="0"/>
            </a:endParaRPr>
          </a:p>
        </p:txBody>
      </p:sp>
      <p:sp>
        <p:nvSpPr>
          <p:cNvPr id="12" name="Rectangle 11"/>
          <p:cNvSpPr/>
          <p:nvPr/>
        </p:nvSpPr>
        <p:spPr>
          <a:xfrm>
            <a:off x="5286380" y="2857496"/>
            <a:ext cx="1928826" cy="584775"/>
          </a:xfrm>
          <a:prstGeom prst="rect">
            <a:avLst/>
          </a:prstGeom>
        </p:spPr>
        <p:txBody>
          <a:bodyPr wrap="square">
            <a:spAutoFit/>
          </a:bodyPr>
          <a:lstStyle/>
          <a:p>
            <a:r>
              <a:rPr lang="fr-FR" sz="3200" b="1" dirty="0" smtClean="0">
                <a:solidFill>
                  <a:srgbClr val="FF0000"/>
                </a:solidFill>
                <a:latin typeface="Times New Roman" pitchFamily="18" charset="0"/>
                <a:cs typeface="Times New Roman" pitchFamily="18" charset="0"/>
              </a:rPr>
              <a:t>Networks </a:t>
            </a:r>
          </a:p>
        </p:txBody>
      </p:sp>
      <p:pic>
        <p:nvPicPr>
          <p:cNvPr id="10244" name="Picture 4" descr="http://www.mcit.gov.sa/En/Communication/PublishingImages/c81f772e265991de09ad69a5a6dfb071.jpg"/>
          <p:cNvPicPr>
            <a:picLocks noChangeAspect="1" noChangeArrowheads="1"/>
          </p:cNvPicPr>
          <p:nvPr/>
        </p:nvPicPr>
        <p:blipFill>
          <a:blip r:embed="rId2"/>
          <a:srcRect/>
          <a:stretch>
            <a:fillRect/>
          </a:stretch>
        </p:blipFill>
        <p:spPr bwMode="auto">
          <a:xfrm>
            <a:off x="0" y="3929066"/>
            <a:ext cx="4653976" cy="2681952"/>
          </a:xfrm>
          <a:prstGeom prst="rect">
            <a:avLst/>
          </a:prstGeom>
          <a:noFill/>
        </p:spPr>
      </p:pic>
      <p:pic>
        <p:nvPicPr>
          <p:cNvPr id="10246" name="Picture 6" descr="http://www.lije-creative.com/wp-content/uploads/2015/01/network.jpg"/>
          <p:cNvPicPr>
            <a:picLocks noChangeAspect="1" noChangeArrowheads="1"/>
          </p:cNvPicPr>
          <p:nvPr/>
        </p:nvPicPr>
        <p:blipFill>
          <a:blip r:embed="rId3" cstate="print"/>
          <a:srcRect/>
          <a:stretch>
            <a:fillRect/>
          </a:stretch>
        </p:blipFill>
        <p:spPr bwMode="auto">
          <a:xfrm>
            <a:off x="4572000" y="3929066"/>
            <a:ext cx="4407088" cy="242889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checkerboard(across)">
                                      <p:cBhvr>
                                        <p:cTn id="12" dur="500"/>
                                        <p:tgtEl>
                                          <p:spTgt spid="10244"/>
                                        </p:tgtEl>
                                      </p:cBhvr>
                                    </p:animEffect>
                                  </p:childTnLst>
                                </p:cTn>
                              </p:par>
                              <p:par>
                                <p:cTn id="13" presetID="5"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heckerboard(across)">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heckerboard(across)">
                                      <p:cBhvr>
                                        <p:cTn id="23" dur="500"/>
                                        <p:tgtEl>
                                          <p:spTgt spid="12"/>
                                        </p:tgtEl>
                                      </p:cBhvr>
                                    </p:animEffect>
                                  </p:childTnLst>
                                </p:cTn>
                              </p:par>
                              <p:par>
                                <p:cTn id="24" presetID="5"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heckerboard(across)">
                                      <p:cBhvr>
                                        <p:cTn id="26" dur="500"/>
                                        <p:tgtEl>
                                          <p:spTgt spid="8"/>
                                        </p:tgtEl>
                                      </p:cBhvr>
                                    </p:animEffect>
                                  </p:childTnLst>
                                </p:cTn>
                              </p:par>
                              <p:par>
                                <p:cTn id="27" presetID="5" presetClass="entr" presetSubtype="10" fill="hold" nodeType="withEffect">
                                  <p:stCondLst>
                                    <p:cond delay="0"/>
                                  </p:stCondLst>
                                  <p:childTnLst>
                                    <p:set>
                                      <p:cBhvr>
                                        <p:cTn id="28" dur="1" fill="hold">
                                          <p:stCondLst>
                                            <p:cond delay="0"/>
                                          </p:stCondLst>
                                        </p:cTn>
                                        <p:tgtEl>
                                          <p:spTgt spid="10246"/>
                                        </p:tgtEl>
                                        <p:attrNameLst>
                                          <p:attrName>style.visibility</p:attrName>
                                        </p:attrNameLst>
                                      </p:cBhvr>
                                      <p:to>
                                        <p:strVal val="visible"/>
                                      </p:to>
                                    </p:set>
                                    <p:animEffect transition="in" filter="checkerboard(across)">
                                      <p:cBhvr>
                                        <p:cTn id="29"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9"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857232"/>
            <a:ext cx="8229600" cy="1143000"/>
          </a:xfrm>
        </p:spPr>
        <p:txBody>
          <a:bodyPr>
            <a:noAutofit/>
          </a:bodyPr>
          <a:lstStyle/>
          <a:p>
            <a:pPr algn="ctr"/>
            <a:r>
              <a:rPr lang="fr-FR" sz="8000" b="1" dirty="0" smtClean="0">
                <a:solidFill>
                  <a:srgbClr val="FF0000"/>
                </a:solidFill>
                <a:latin typeface="Times New Roman" pitchFamily="18" charset="0"/>
                <a:cs typeface="Times New Roman" pitchFamily="18" charset="0"/>
              </a:rPr>
              <a:t>Cookie </a:t>
            </a:r>
            <a:endParaRPr lang="fr-FR" sz="8000" b="1" dirty="0">
              <a:solidFill>
                <a:srgbClr val="FF0000"/>
              </a:solidFill>
              <a:latin typeface="Times New Roman" pitchFamily="18" charset="0"/>
              <a:cs typeface="Times New Roman" pitchFamily="18" charset="0"/>
            </a:endParaRPr>
          </a:p>
        </p:txBody>
      </p:sp>
      <p:grpSp>
        <p:nvGrpSpPr>
          <p:cNvPr id="16" name="Groupe 15"/>
          <p:cNvGrpSpPr/>
          <p:nvPr/>
        </p:nvGrpSpPr>
        <p:grpSpPr>
          <a:xfrm>
            <a:off x="71406" y="2214554"/>
            <a:ext cx="8786842" cy="3373168"/>
            <a:chOff x="357158" y="2670520"/>
            <a:chExt cx="8786842" cy="3373168"/>
          </a:xfrm>
        </p:grpSpPr>
        <p:pic>
          <p:nvPicPr>
            <p:cNvPr id="53250" name="Picture 2" descr="http://www.apsql.com/images/articles/25Fonctionnalites/01_04.png"/>
            <p:cNvPicPr>
              <a:picLocks noChangeAspect="1" noChangeArrowheads="1"/>
            </p:cNvPicPr>
            <p:nvPr/>
          </p:nvPicPr>
          <p:blipFill>
            <a:blip r:embed="rId2"/>
            <a:srcRect/>
            <a:stretch>
              <a:fillRect/>
            </a:stretch>
          </p:blipFill>
          <p:spPr bwMode="auto">
            <a:xfrm>
              <a:off x="4500562" y="3518726"/>
              <a:ext cx="1820346" cy="1143008"/>
            </a:xfrm>
            <a:prstGeom prst="rect">
              <a:avLst/>
            </a:prstGeom>
            <a:noFill/>
          </p:spPr>
        </p:pic>
        <p:pic>
          <p:nvPicPr>
            <p:cNvPr id="53254" name="Picture 6" descr="http://rlv.zcache.fr/personnage_de_dessin_anime_dordinateur_portable_o_tapis_souris-rb72970e4dc6b49a9af141bd3d8cfd3c1_x74vi_8byvr_512.jpg"/>
            <p:cNvPicPr>
              <a:picLocks noChangeAspect="1" noChangeArrowheads="1"/>
            </p:cNvPicPr>
            <p:nvPr/>
          </p:nvPicPr>
          <p:blipFill>
            <a:blip r:embed="rId3"/>
            <a:srcRect/>
            <a:stretch>
              <a:fillRect/>
            </a:stretch>
          </p:blipFill>
          <p:spPr bwMode="auto">
            <a:xfrm>
              <a:off x="6481778" y="2786058"/>
              <a:ext cx="2662222" cy="2662223"/>
            </a:xfrm>
            <a:prstGeom prst="rect">
              <a:avLst/>
            </a:prstGeom>
            <a:noFill/>
          </p:spPr>
        </p:pic>
        <p:sp>
          <p:nvSpPr>
            <p:cNvPr id="10" name="Flèche courbée vers le bas 9"/>
            <p:cNvSpPr/>
            <p:nvPr/>
          </p:nvSpPr>
          <p:spPr>
            <a:xfrm>
              <a:off x="5214942" y="2670520"/>
              <a:ext cx="1936900" cy="7858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3256" name="Picture 8" descr="http://blog.local.fr/wp-content/uploads/2012/10/fenetres-site-web.jpg"/>
            <p:cNvPicPr>
              <a:picLocks noChangeAspect="1" noChangeArrowheads="1"/>
            </p:cNvPicPr>
            <p:nvPr/>
          </p:nvPicPr>
          <p:blipFill>
            <a:blip r:embed="rId4" cstate="print"/>
            <a:srcRect/>
            <a:stretch>
              <a:fillRect/>
            </a:stretch>
          </p:blipFill>
          <p:spPr bwMode="auto">
            <a:xfrm>
              <a:off x="357158" y="2857496"/>
              <a:ext cx="3183685" cy="2893970"/>
            </a:xfrm>
            <a:prstGeom prst="rect">
              <a:avLst/>
            </a:prstGeom>
            <a:noFill/>
          </p:spPr>
        </p:pic>
        <p:sp>
          <p:nvSpPr>
            <p:cNvPr id="12" name="Flèche droite 11"/>
            <p:cNvSpPr/>
            <p:nvPr/>
          </p:nvSpPr>
          <p:spPr>
            <a:xfrm>
              <a:off x="3500430" y="3929066"/>
              <a:ext cx="857256"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4500562" y="4643446"/>
              <a:ext cx="1714512" cy="400110"/>
            </a:xfrm>
            <a:prstGeom prst="rect">
              <a:avLst/>
            </a:prstGeom>
            <a:noFill/>
          </p:spPr>
          <p:txBody>
            <a:bodyPr wrap="square" lIns="91440" tIns="45720" rIns="91440" bIns="45720">
              <a:spAutoFit/>
            </a:bodyPr>
            <a:lstStyle/>
            <a:p>
              <a:pPr algn="ctr"/>
              <a:r>
                <a:rPr lang="fr-FR" sz="2000"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itchFamily="18" charset="0"/>
                  <a:cs typeface="Times New Roman" pitchFamily="18" charset="0"/>
                </a:rPr>
                <a:t>Fichier texte </a:t>
              </a:r>
              <a:endParaRPr lang="fr-FR" sz="2000"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5" name="Rectangle 14"/>
            <p:cNvSpPr/>
            <p:nvPr/>
          </p:nvSpPr>
          <p:spPr>
            <a:xfrm>
              <a:off x="1000100" y="5643578"/>
              <a:ext cx="1357321" cy="400110"/>
            </a:xfrm>
            <a:prstGeom prst="rect">
              <a:avLst/>
            </a:prstGeom>
            <a:noFill/>
          </p:spPr>
          <p:txBody>
            <a:bodyPr wrap="square" lIns="91440" tIns="45720" rIns="91440" bIns="45720">
              <a:spAutoFit/>
            </a:bodyPr>
            <a:lstStyle/>
            <a:p>
              <a:pPr algn="ctr"/>
              <a:r>
                <a:rPr lang="fr-FR" sz="200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Times New Roman" pitchFamily="18" charset="0"/>
                  <a:cs typeface="Times New Roman" pitchFamily="18" charset="0"/>
                </a:rPr>
                <a:t>Site web</a:t>
              </a:r>
              <a:endParaRPr lang="fr-FR" sz="2000"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Times New Roman" pitchFamily="18" charset="0"/>
                <a:cs typeface="Times New Roman" pitchFamily="18" charset="0"/>
              </a:endParaRPr>
            </a:p>
          </p:txBody>
        </p:sp>
      </p:grpSp>
      <p:sp>
        <p:nvSpPr>
          <p:cNvPr id="19" name="Rectangle 18"/>
          <p:cNvSpPr/>
          <p:nvPr/>
        </p:nvSpPr>
        <p:spPr>
          <a:xfrm>
            <a:off x="4071934" y="5572140"/>
            <a:ext cx="3986156" cy="646331"/>
          </a:xfrm>
          <a:prstGeom prst="rect">
            <a:avLst/>
          </a:prstGeom>
          <a:noFill/>
        </p:spPr>
        <p:txBody>
          <a:bodyPr wrap="none" lIns="91440" tIns="45720" rIns="91440" bIns="45720">
            <a:spAutoFit/>
          </a:bodyPr>
          <a:lstStyle/>
          <a:p>
            <a:pPr algn="ctr"/>
            <a:r>
              <a:rPr lang="fr-FR" sz="3600"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A la première visite</a:t>
            </a:r>
            <a:endParaRPr lang="fr-FR" sz="3600"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857232"/>
            <a:ext cx="8229600" cy="1143000"/>
          </a:xfrm>
        </p:spPr>
        <p:txBody>
          <a:bodyPr>
            <a:noAutofit/>
          </a:bodyPr>
          <a:lstStyle/>
          <a:p>
            <a:pPr algn="ctr"/>
            <a:r>
              <a:rPr lang="fr-FR" sz="8000" b="1" dirty="0" smtClean="0">
                <a:solidFill>
                  <a:srgbClr val="FF0000"/>
                </a:solidFill>
                <a:latin typeface="Times New Roman" pitchFamily="18" charset="0"/>
                <a:cs typeface="Times New Roman" pitchFamily="18" charset="0"/>
              </a:rPr>
              <a:t>Cookie </a:t>
            </a:r>
            <a:endParaRPr lang="fr-FR" sz="8000" b="1" dirty="0">
              <a:solidFill>
                <a:srgbClr val="FF0000"/>
              </a:solidFill>
              <a:latin typeface="Times New Roman" pitchFamily="18" charset="0"/>
              <a:cs typeface="Times New Roman" pitchFamily="18" charset="0"/>
            </a:endParaRPr>
          </a:p>
        </p:txBody>
      </p:sp>
      <p:sp>
        <p:nvSpPr>
          <p:cNvPr id="17" name="Rectangle 16"/>
          <p:cNvSpPr/>
          <p:nvPr/>
        </p:nvSpPr>
        <p:spPr>
          <a:xfrm>
            <a:off x="357158" y="2786058"/>
            <a:ext cx="8215370" cy="2031325"/>
          </a:xfrm>
          <a:prstGeom prst="rect">
            <a:avLst/>
          </a:prstGeom>
        </p:spPr>
        <p:txBody>
          <a:bodyPr wrap="square">
            <a:spAutoFit/>
          </a:bodyPr>
          <a:lstStyle/>
          <a:p>
            <a:pPr algn="just">
              <a:buFontTx/>
              <a:buChar char="-"/>
            </a:pPr>
            <a:r>
              <a:rPr lang="fr-FR" b="1" dirty="0" smtClean="0">
                <a:latin typeface="Times New Roman" pitchFamily="18" charset="0"/>
                <a:cs typeface="Times New Roman" pitchFamily="18" charset="0"/>
              </a:rPr>
              <a:t> Permet de personnaliser les pages web et de les adapter à votre profil. </a:t>
            </a:r>
          </a:p>
          <a:p>
            <a:pPr algn="just"/>
            <a:endParaRPr lang="fr-FR" b="1" dirty="0" smtClean="0">
              <a:latin typeface="Times New Roman" pitchFamily="18" charset="0"/>
              <a:cs typeface="Times New Roman" pitchFamily="18" charset="0"/>
            </a:endParaRPr>
          </a:p>
          <a:p>
            <a:pPr algn="just">
              <a:buFontTx/>
              <a:buChar char="-"/>
            </a:pPr>
            <a:r>
              <a:rPr lang="fr-FR" b="1" dirty="0" smtClean="0">
                <a:latin typeface="Times New Roman" pitchFamily="18" charset="0"/>
                <a:cs typeface="Times New Roman" pitchFamily="18" charset="0"/>
              </a:rPr>
              <a:t> Quand vous naviguez, ces informations sont lues et éventuellement mises à jour  </a:t>
            </a:r>
          </a:p>
          <a:p>
            <a:pPr algn="just"/>
            <a:r>
              <a:rPr lang="fr-FR" b="1" dirty="0" smtClean="0">
                <a:latin typeface="Times New Roman" pitchFamily="18" charset="0"/>
                <a:cs typeface="Times New Roman" pitchFamily="18" charset="0"/>
              </a:rPr>
              <a:t>  afin d'adapter le contenu des pages en conséquence.</a:t>
            </a:r>
          </a:p>
          <a:p>
            <a:pPr algn="just"/>
            <a:endParaRPr lang="fr-FR" b="1" dirty="0" smtClean="0">
              <a:latin typeface="Times New Roman" pitchFamily="18" charset="0"/>
              <a:cs typeface="Times New Roman" pitchFamily="18" charset="0"/>
            </a:endParaRPr>
          </a:p>
          <a:p>
            <a:pPr algn="just">
              <a:buFontTx/>
              <a:buChar char="-"/>
            </a:pPr>
            <a:r>
              <a:rPr lang="fr-FR" b="1" dirty="0" smtClean="0">
                <a:latin typeface="Times New Roman" pitchFamily="18" charset="0"/>
                <a:cs typeface="Times New Roman" pitchFamily="18" charset="0"/>
              </a:rPr>
              <a:t> Quand vous placez vos objets dans un caddie virtuel, les données de ces objets </a:t>
            </a:r>
          </a:p>
          <a:p>
            <a:pPr algn="just"/>
            <a:r>
              <a:rPr lang="fr-FR" b="1" dirty="0" smtClean="0">
                <a:latin typeface="Times New Roman" pitchFamily="18" charset="0"/>
                <a:cs typeface="Times New Roman" pitchFamily="18" charset="0"/>
              </a:rPr>
              <a:t>  sont placées dans un cookie sur votre ordinateur. </a:t>
            </a:r>
          </a:p>
        </p:txBody>
      </p:sp>
      <p:sp>
        <p:nvSpPr>
          <p:cNvPr id="20" name="Rectangle 19"/>
          <p:cNvSpPr/>
          <p:nvPr/>
        </p:nvSpPr>
        <p:spPr>
          <a:xfrm>
            <a:off x="214282" y="2071678"/>
            <a:ext cx="2964081" cy="584775"/>
          </a:xfrm>
          <a:prstGeom prst="rect">
            <a:avLst/>
          </a:prstGeom>
        </p:spPr>
        <p:txBody>
          <a:bodyPr wrap="none">
            <a:spAutoFit/>
          </a:bodyPr>
          <a:lstStyle/>
          <a:p>
            <a:r>
              <a:rPr lang="fr-FR" sz="3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 quoi sert-il ?</a:t>
            </a:r>
            <a:endParaRPr lang="fr-FR" sz="32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857232"/>
            <a:ext cx="8229600" cy="1143000"/>
          </a:xfrm>
        </p:spPr>
        <p:txBody>
          <a:bodyPr>
            <a:noAutofit/>
          </a:bodyPr>
          <a:lstStyle/>
          <a:p>
            <a:pPr algn="ctr"/>
            <a:r>
              <a:rPr lang="fr-FR" sz="8000" b="1" dirty="0" smtClean="0">
                <a:solidFill>
                  <a:srgbClr val="FF0000"/>
                </a:solidFill>
                <a:latin typeface="Times New Roman" pitchFamily="18" charset="0"/>
                <a:cs typeface="Times New Roman" pitchFamily="18" charset="0"/>
              </a:rPr>
              <a:t>Cookie </a:t>
            </a:r>
            <a:endParaRPr lang="fr-FR" sz="8000" b="1" dirty="0">
              <a:solidFill>
                <a:srgbClr val="FF0000"/>
              </a:solidFill>
              <a:latin typeface="Times New Roman" pitchFamily="18" charset="0"/>
              <a:cs typeface="Times New Roman" pitchFamily="18" charset="0"/>
            </a:endParaRPr>
          </a:p>
        </p:txBody>
      </p:sp>
      <p:sp>
        <p:nvSpPr>
          <p:cNvPr id="16" name="Rectangle 15"/>
          <p:cNvSpPr/>
          <p:nvPr/>
        </p:nvSpPr>
        <p:spPr>
          <a:xfrm>
            <a:off x="357158" y="1925413"/>
            <a:ext cx="3857652" cy="1200329"/>
          </a:xfrm>
          <a:prstGeom prst="rect">
            <a:avLst/>
          </a:prstGeom>
          <a:noFill/>
        </p:spPr>
        <p:txBody>
          <a:bodyPr wrap="square" lIns="91440" tIns="45720" rIns="91440" bIns="45720">
            <a:spAutoFit/>
          </a:bodyPr>
          <a:lstStyle/>
          <a:p>
            <a:pPr algn="ctr"/>
            <a:r>
              <a:rPr lang="fr-FR" sz="3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Que</a:t>
            </a:r>
            <a:r>
              <a:rPr lang="fr-FR" sz="36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contient-il ?</a:t>
            </a:r>
            <a:r>
              <a:rPr lang="fr-FR" sz="3600" dirty="0" smtClean="0"/>
              <a:t> </a:t>
            </a:r>
            <a:endParaRPr lang="fr-FR" sz="36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r>
              <a:rPr lang="fr-FR" sz="36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p>
        </p:txBody>
      </p:sp>
      <p:sp>
        <p:nvSpPr>
          <p:cNvPr id="54273" name="Rectangle 1"/>
          <p:cNvSpPr>
            <a:spLocks noChangeArrowheads="1"/>
          </p:cNvSpPr>
          <p:nvPr/>
        </p:nvSpPr>
        <p:spPr bwMode="auto">
          <a:xfrm>
            <a:off x="571472" y="2571744"/>
            <a:ext cx="6786610"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1" fontAlgn="base" latinLnBrk="0" hangingPunct="1">
              <a:lnSpc>
                <a:spcPct val="200000"/>
              </a:lnSpc>
              <a:spcBef>
                <a:spcPct val="0"/>
              </a:spcBef>
              <a:spcAft>
                <a:spcPct val="0"/>
              </a:spcAft>
              <a:buClrTx/>
              <a:buSzTx/>
              <a:buFont typeface="Wingdings" pitchFamily="2" charset="2"/>
              <a:buChar char="ü"/>
              <a:tabLst>
                <a:tab pos="450850" algn="l"/>
                <a:tab pos="457200" algn="l"/>
              </a:tabLst>
            </a:pPr>
            <a:r>
              <a:rPr kumimoji="0" lang="fr-FR" sz="1600" b="1" i="0" u="none" strike="noStrike" cap="none" normalizeH="0" baseline="0" dirty="0" smtClean="0">
                <a:ln>
                  <a:noFill/>
                </a:ln>
                <a:solidFill>
                  <a:srgbClr val="333333"/>
                </a:solidFill>
                <a:effectLst/>
                <a:latin typeface="Times New Roman" pitchFamily="18" charset="0"/>
                <a:ea typeface="SimSun" pitchFamily="2" charset="-122"/>
                <a:cs typeface="Times New Roman" pitchFamily="18" charset="0"/>
              </a:rPr>
              <a:t>Heure et date de connexion</a:t>
            </a:r>
          </a:p>
          <a:p>
            <a:pPr marL="228600" marR="0" lvl="0" indent="-228600" algn="l" defTabSz="914400" rtl="0" eaLnBrk="1" fontAlgn="base" latinLnBrk="0" hangingPunct="1">
              <a:lnSpc>
                <a:spcPct val="200000"/>
              </a:lnSpc>
              <a:spcBef>
                <a:spcPct val="0"/>
              </a:spcBef>
              <a:spcAft>
                <a:spcPct val="0"/>
              </a:spcAft>
              <a:buClrTx/>
              <a:buSzTx/>
              <a:buFont typeface="Wingdings" pitchFamily="2" charset="2"/>
              <a:buChar char="ü"/>
              <a:tabLst>
                <a:tab pos="450850" algn="l"/>
                <a:tab pos="457200" algn="l"/>
              </a:tabLst>
            </a:pPr>
            <a:r>
              <a:rPr kumimoji="0" lang="fr-FR" sz="1600" b="1" i="0" u="none" strike="noStrike" cap="none" normalizeH="0" baseline="0" dirty="0" smtClean="0">
                <a:ln>
                  <a:noFill/>
                </a:ln>
                <a:solidFill>
                  <a:srgbClr val="333333"/>
                </a:solidFill>
                <a:effectLst/>
                <a:latin typeface="Times New Roman" pitchFamily="18" charset="0"/>
                <a:ea typeface="SimSun" pitchFamily="2" charset="-122"/>
                <a:cs typeface="Times New Roman" pitchFamily="18" charset="0"/>
              </a:rPr>
              <a:t> Système d'exploitation (O.S)</a:t>
            </a:r>
          </a:p>
          <a:p>
            <a:pPr marL="228600" marR="0" lvl="0" indent="-228600" algn="l" defTabSz="914400" rtl="0" eaLnBrk="1" fontAlgn="base" latinLnBrk="0" hangingPunct="1">
              <a:lnSpc>
                <a:spcPct val="200000"/>
              </a:lnSpc>
              <a:spcBef>
                <a:spcPct val="0"/>
              </a:spcBef>
              <a:spcAft>
                <a:spcPct val="0"/>
              </a:spcAft>
              <a:buClrTx/>
              <a:buSzTx/>
              <a:buFont typeface="Wingdings" pitchFamily="2" charset="2"/>
              <a:buChar char="ü"/>
              <a:tabLst>
                <a:tab pos="450850" algn="l"/>
                <a:tab pos="457200" algn="l"/>
              </a:tabLst>
            </a:pPr>
            <a:r>
              <a:rPr lang="fr-FR" sz="1600" b="1" dirty="0" smtClean="0">
                <a:solidFill>
                  <a:srgbClr val="333333"/>
                </a:solidFill>
                <a:latin typeface="Times New Roman" pitchFamily="18" charset="0"/>
                <a:ea typeface="SimSun" pitchFamily="2" charset="-122"/>
                <a:cs typeface="Times New Roman" pitchFamily="18" charset="0"/>
              </a:rPr>
              <a:t>T</a:t>
            </a:r>
            <a:r>
              <a:rPr kumimoji="0" lang="fr-FR" sz="1600" b="1" i="0" u="none" strike="noStrike" cap="none" normalizeH="0" baseline="0" dirty="0" smtClean="0">
                <a:ln>
                  <a:noFill/>
                </a:ln>
                <a:solidFill>
                  <a:srgbClr val="333333"/>
                </a:solidFill>
                <a:effectLst/>
                <a:latin typeface="Times New Roman" pitchFamily="18" charset="0"/>
                <a:ea typeface="SimSun" pitchFamily="2" charset="-122"/>
                <a:cs typeface="Times New Roman" pitchFamily="18" charset="0"/>
              </a:rPr>
              <a:t>ype et langue du navigateur utilisé</a:t>
            </a:r>
          </a:p>
          <a:p>
            <a:pPr marL="228600" lvl="0" indent="-228600" fontAlgn="base">
              <a:lnSpc>
                <a:spcPct val="200000"/>
              </a:lnSpc>
              <a:spcBef>
                <a:spcPct val="0"/>
              </a:spcBef>
              <a:spcAft>
                <a:spcPct val="0"/>
              </a:spcAft>
              <a:buFont typeface="Wingdings" pitchFamily="2" charset="2"/>
              <a:buChar char="ü"/>
              <a:tabLst>
                <a:tab pos="450850" algn="l"/>
                <a:tab pos="457200" algn="l"/>
              </a:tabLst>
            </a:pPr>
            <a:r>
              <a:rPr lang="fr-FR" sz="1600" b="1" dirty="0" smtClean="0">
                <a:solidFill>
                  <a:srgbClr val="333333"/>
                </a:solidFill>
                <a:latin typeface="Times New Roman" pitchFamily="18" charset="0"/>
                <a:ea typeface="SimSun" pitchFamily="2" charset="-122"/>
                <a:cs typeface="Times New Roman" pitchFamily="18" charset="0"/>
              </a:rPr>
              <a:t>la fréquentation des pages que vous visitez </a:t>
            </a:r>
          </a:p>
          <a:p>
            <a:pPr marL="228600" lvl="0" indent="-228600" fontAlgn="base">
              <a:lnSpc>
                <a:spcPct val="200000"/>
              </a:lnSpc>
              <a:spcBef>
                <a:spcPct val="0"/>
              </a:spcBef>
              <a:spcAft>
                <a:spcPct val="0"/>
              </a:spcAft>
              <a:buFont typeface="Wingdings" pitchFamily="2" charset="2"/>
              <a:buChar char="ü"/>
              <a:tabLst>
                <a:tab pos="450850" algn="l"/>
                <a:tab pos="457200" algn="l"/>
              </a:tabLst>
            </a:pPr>
            <a:r>
              <a:rPr lang="fr-FR" sz="1600" b="1" dirty="0" smtClean="0">
                <a:solidFill>
                  <a:srgbClr val="333333"/>
                </a:solidFill>
                <a:latin typeface="Times New Roman" pitchFamily="18" charset="0"/>
                <a:ea typeface="SimSun" pitchFamily="2" charset="-122"/>
                <a:cs typeface="Times New Roman" pitchFamily="18" charset="0"/>
              </a:rPr>
              <a:t>N</a:t>
            </a:r>
            <a:r>
              <a:rPr kumimoji="0" lang="fr-FR" sz="1600" b="1" i="0" u="none" strike="noStrike" cap="none" normalizeH="0" baseline="0" dirty="0" smtClean="0">
                <a:ln>
                  <a:noFill/>
                </a:ln>
                <a:solidFill>
                  <a:srgbClr val="333333"/>
                </a:solidFill>
                <a:effectLst/>
                <a:latin typeface="Times New Roman" pitchFamily="18" charset="0"/>
                <a:ea typeface="SimSun" pitchFamily="2" charset="-122"/>
                <a:cs typeface="Times New Roman" pitchFamily="18" charset="0"/>
              </a:rPr>
              <a:t>ombre de commandes passées sur le site </a:t>
            </a:r>
          </a:p>
          <a:p>
            <a:pPr marL="228600" marR="0" lvl="0" indent="-228600" algn="l" defTabSz="914400" rtl="0" eaLnBrk="1" fontAlgn="base" latinLnBrk="0" hangingPunct="1">
              <a:lnSpc>
                <a:spcPct val="200000"/>
              </a:lnSpc>
              <a:spcBef>
                <a:spcPct val="0"/>
              </a:spcBef>
              <a:spcAft>
                <a:spcPct val="0"/>
              </a:spcAft>
              <a:buClrTx/>
              <a:buSzTx/>
              <a:buFont typeface="Wingdings" pitchFamily="2" charset="2"/>
              <a:buChar char="ü"/>
              <a:tabLst>
                <a:tab pos="450850" algn="l"/>
                <a:tab pos="457200" algn="l"/>
              </a:tabLst>
            </a:pPr>
            <a:r>
              <a:rPr lang="fr-FR" sz="1600" b="1" dirty="0" smtClean="0">
                <a:solidFill>
                  <a:srgbClr val="333333"/>
                </a:solidFill>
                <a:latin typeface="Times New Roman" pitchFamily="18" charset="0"/>
                <a:ea typeface="SimSun" pitchFamily="2" charset="-122"/>
                <a:cs typeface="Times New Roman" pitchFamily="18" charset="0"/>
              </a:rPr>
              <a:t>Les autres variables nécessitent que vous les saisissiez (nom, mot de passe, adresse e-mail...)</a:t>
            </a:r>
          </a:p>
          <a:p>
            <a:pPr marL="228600" marR="0" lvl="0" indent="-228600" algn="l" defTabSz="914400" rtl="0" eaLnBrk="1" fontAlgn="base" latinLnBrk="0" hangingPunct="1">
              <a:lnSpc>
                <a:spcPct val="200000"/>
              </a:lnSpc>
              <a:spcBef>
                <a:spcPct val="0"/>
              </a:spcBef>
              <a:spcAft>
                <a:spcPct val="0"/>
              </a:spcAft>
              <a:buClrTx/>
              <a:buSzTx/>
              <a:buFont typeface="Wingdings" pitchFamily="2" charset="2"/>
              <a:buChar char="ü"/>
              <a:tabLst>
                <a:tab pos="450850" algn="l"/>
                <a:tab pos="457200" algn="l"/>
              </a:tabLst>
            </a:pPr>
            <a:r>
              <a:rPr lang="fr-FR" sz="1600" b="1" dirty="0" smtClean="0">
                <a:solidFill>
                  <a:srgbClr val="333333"/>
                </a:solidFill>
                <a:latin typeface="Times New Roman" pitchFamily="18" charset="0"/>
                <a:ea typeface="SimSun" pitchFamily="2" charset="-122"/>
                <a:cs typeface="Times New Roman" pitchFamily="18" charset="0"/>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857232"/>
            <a:ext cx="8229600" cy="1143000"/>
          </a:xfrm>
        </p:spPr>
        <p:txBody>
          <a:bodyPr>
            <a:noAutofit/>
          </a:bodyPr>
          <a:lstStyle/>
          <a:p>
            <a:pPr algn="ctr"/>
            <a:r>
              <a:rPr lang="fr-FR" sz="8000" b="1" dirty="0" smtClean="0">
                <a:solidFill>
                  <a:srgbClr val="FF0000"/>
                </a:solidFill>
                <a:latin typeface="Times New Roman" pitchFamily="18" charset="0"/>
                <a:cs typeface="Times New Roman" pitchFamily="18" charset="0"/>
              </a:rPr>
              <a:t>Cookie </a:t>
            </a:r>
            <a:endParaRPr lang="fr-FR" sz="8000" b="1" dirty="0">
              <a:solidFill>
                <a:srgbClr val="FF0000"/>
              </a:solidFill>
              <a:latin typeface="Times New Roman" pitchFamily="18" charset="0"/>
              <a:cs typeface="Times New Roman" pitchFamily="18" charset="0"/>
            </a:endParaRPr>
          </a:p>
        </p:txBody>
      </p:sp>
      <p:sp>
        <p:nvSpPr>
          <p:cNvPr id="6" name="Rectangle 5"/>
          <p:cNvSpPr/>
          <p:nvPr/>
        </p:nvSpPr>
        <p:spPr>
          <a:xfrm>
            <a:off x="357158" y="1928802"/>
            <a:ext cx="4930004" cy="1077218"/>
          </a:xfrm>
          <a:prstGeom prst="rect">
            <a:avLst/>
          </a:prstGeom>
        </p:spPr>
        <p:txBody>
          <a:bodyPr wrap="none">
            <a:spAutoFit/>
          </a:bodyPr>
          <a:lstStyle/>
          <a:p>
            <a:r>
              <a:rPr lang="fr-FR" sz="3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Les cookies et la sécurité</a:t>
            </a:r>
          </a:p>
          <a:p>
            <a:endParaRPr lang="fr-FR" sz="3200" dirty="0"/>
          </a:p>
        </p:txBody>
      </p:sp>
      <p:sp>
        <p:nvSpPr>
          <p:cNvPr id="7" name="Rectangle 6"/>
          <p:cNvSpPr/>
          <p:nvPr/>
        </p:nvSpPr>
        <p:spPr>
          <a:xfrm>
            <a:off x="500034" y="2786058"/>
            <a:ext cx="8358246" cy="2585323"/>
          </a:xfrm>
          <a:prstGeom prst="rect">
            <a:avLst/>
          </a:prstGeom>
        </p:spPr>
        <p:txBody>
          <a:bodyPr wrap="square">
            <a:spAutoFit/>
          </a:bodyPr>
          <a:lstStyle/>
          <a:p>
            <a:pPr algn="just">
              <a:buFontTx/>
              <a:buChar char="-"/>
            </a:pPr>
            <a:r>
              <a:rPr lang="fr-FR" b="1" dirty="0" smtClean="0">
                <a:latin typeface="Times New Roman" pitchFamily="18" charset="0"/>
                <a:cs typeface="Times New Roman" pitchFamily="18" charset="0"/>
              </a:rPr>
              <a:t> Un cookie est un simple fichier texte, il ne possède pas de fonctions cachées lui    </a:t>
            </a:r>
          </a:p>
          <a:p>
            <a:pPr algn="just"/>
            <a:r>
              <a:rPr lang="fr-FR" b="1" dirty="0" smtClean="0">
                <a:latin typeface="Times New Roman" pitchFamily="18" charset="0"/>
                <a:cs typeface="Times New Roman" pitchFamily="18" charset="0"/>
              </a:rPr>
              <a:t>  permettant de récupérer à votre insu votre adresse mail ou autre chose.</a:t>
            </a:r>
          </a:p>
          <a:p>
            <a:pPr algn="just"/>
            <a:endParaRPr lang="fr-FR" b="1" dirty="0" smtClean="0">
              <a:latin typeface="Times New Roman" pitchFamily="18" charset="0"/>
              <a:cs typeface="Times New Roman" pitchFamily="18" charset="0"/>
            </a:endParaRPr>
          </a:p>
          <a:p>
            <a:pPr algn="just">
              <a:buFontTx/>
              <a:buChar char="-"/>
            </a:pPr>
            <a:r>
              <a:rPr lang="fr-FR" b="1" dirty="0" smtClean="0">
                <a:latin typeface="Times New Roman" pitchFamily="18" charset="0"/>
                <a:cs typeface="Times New Roman" pitchFamily="18" charset="0"/>
              </a:rPr>
              <a:t>Les risques liés au virus sont inexistants.</a:t>
            </a:r>
          </a:p>
          <a:p>
            <a:pPr algn="just"/>
            <a:endParaRPr lang="fr-FR" b="1" dirty="0" smtClean="0">
              <a:latin typeface="Times New Roman" pitchFamily="18" charset="0"/>
              <a:cs typeface="Times New Roman" pitchFamily="18" charset="0"/>
            </a:endParaRPr>
          </a:p>
          <a:p>
            <a:pPr algn="just">
              <a:buFontTx/>
              <a:buChar char="-"/>
            </a:pPr>
            <a:r>
              <a:rPr lang="fr-FR" b="1" dirty="0" smtClean="0">
                <a:latin typeface="Times New Roman" pitchFamily="18" charset="0"/>
                <a:cs typeface="Times New Roman" pitchFamily="18" charset="0"/>
              </a:rPr>
              <a:t>Un cookie est propre au site internet qui l'a placé</a:t>
            </a:r>
            <a:r>
              <a:rPr lang="fr-FR" sz="1400" b="1" dirty="0" smtClean="0">
                <a:latin typeface="Times New Roman" pitchFamily="18" charset="0"/>
                <a:cs typeface="Times New Roman" pitchFamily="18" charset="0"/>
              </a:rPr>
              <a:t>.(C'est à dire que seul le site web que vous venez de consulter peut lire le cookie qu'il vient de déposer sur votre ordinateur) </a:t>
            </a:r>
            <a:endParaRPr lang="fr-FR" b="1" dirty="0" smtClean="0">
              <a:latin typeface="Times New Roman" pitchFamily="18" charset="0"/>
              <a:cs typeface="Times New Roman" pitchFamily="18" charset="0"/>
            </a:endParaRPr>
          </a:p>
          <a:p>
            <a:r>
              <a:rPr lang="fr-FR" b="1" dirty="0" smtClean="0">
                <a:latin typeface="Times New Roman" pitchFamily="18" charset="0"/>
                <a:cs typeface="Times New Roman" pitchFamily="18" charset="0"/>
              </a:rPr>
              <a:t/>
            </a:r>
            <a:br>
              <a:rPr lang="fr-FR" b="1" dirty="0" smtClean="0">
                <a:latin typeface="Times New Roman" pitchFamily="18" charset="0"/>
                <a:cs typeface="Times New Roman" pitchFamily="18" charset="0"/>
              </a:rPr>
            </a:br>
            <a:endParaRPr lang="fr-FR"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5720" y="2071678"/>
            <a:ext cx="6172331" cy="584775"/>
          </a:xfrm>
          <a:prstGeom prst="rect">
            <a:avLst/>
          </a:prstGeom>
        </p:spPr>
        <p:txBody>
          <a:bodyPr wrap="none">
            <a:spAutoFit/>
          </a:bodyPr>
          <a:lstStyle/>
          <a:p>
            <a:r>
              <a:rPr lang="fr-FR" sz="3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Pourquoi accepter les cookies ?</a:t>
            </a:r>
            <a:endParaRPr lang="fr-FR" sz="3200" dirty="0"/>
          </a:p>
        </p:txBody>
      </p:sp>
      <p:sp>
        <p:nvSpPr>
          <p:cNvPr id="8" name="Titre 1"/>
          <p:cNvSpPr>
            <a:spLocks noGrp="1"/>
          </p:cNvSpPr>
          <p:nvPr>
            <p:ph type="title"/>
          </p:nvPr>
        </p:nvSpPr>
        <p:spPr>
          <a:xfrm>
            <a:off x="0" y="857232"/>
            <a:ext cx="8229600" cy="1143000"/>
          </a:xfrm>
        </p:spPr>
        <p:txBody>
          <a:bodyPr>
            <a:noAutofit/>
          </a:bodyPr>
          <a:lstStyle/>
          <a:p>
            <a:pPr algn="ctr"/>
            <a:r>
              <a:rPr lang="fr-FR" sz="8000" b="1" dirty="0" smtClean="0">
                <a:solidFill>
                  <a:srgbClr val="FF0000"/>
                </a:solidFill>
                <a:latin typeface="Times New Roman" pitchFamily="18" charset="0"/>
                <a:cs typeface="Times New Roman" pitchFamily="18" charset="0"/>
              </a:rPr>
              <a:t>Cookie </a:t>
            </a:r>
            <a:endParaRPr lang="fr-FR" sz="8000" b="1" dirty="0">
              <a:solidFill>
                <a:srgbClr val="FF0000"/>
              </a:solidFill>
              <a:latin typeface="Times New Roman" pitchFamily="18" charset="0"/>
              <a:cs typeface="Times New Roman" pitchFamily="18" charset="0"/>
            </a:endParaRPr>
          </a:p>
        </p:txBody>
      </p:sp>
      <p:sp>
        <p:nvSpPr>
          <p:cNvPr id="9" name="Rectangle 8"/>
          <p:cNvSpPr/>
          <p:nvPr/>
        </p:nvSpPr>
        <p:spPr>
          <a:xfrm>
            <a:off x="357158" y="2714620"/>
            <a:ext cx="8286808" cy="1477328"/>
          </a:xfrm>
          <a:prstGeom prst="rect">
            <a:avLst/>
          </a:prstGeom>
        </p:spPr>
        <p:txBody>
          <a:bodyPr wrap="square">
            <a:spAutoFit/>
          </a:bodyPr>
          <a:lstStyle/>
          <a:p>
            <a:pPr algn="just">
              <a:lnSpc>
                <a:spcPct val="200000"/>
              </a:lnSpc>
              <a:buFontTx/>
              <a:buChar char="-"/>
            </a:pPr>
            <a:r>
              <a:rPr lang="fr-FR" b="1" dirty="0" smtClean="0"/>
              <a:t> La plupart des sites internet utilisent les cookies.  </a:t>
            </a:r>
          </a:p>
          <a:p>
            <a:pPr algn="just">
              <a:lnSpc>
                <a:spcPct val="200000"/>
              </a:lnSpc>
              <a:buFontTx/>
              <a:buChar char="-"/>
            </a:pPr>
            <a:r>
              <a:rPr lang="fr-FR" b="1" dirty="0" smtClean="0"/>
              <a:t> La non acceptation ou la suppression du cookie peut vous empêcher </a:t>
            </a:r>
          </a:p>
          <a:p>
            <a:pPr algn="just"/>
            <a:r>
              <a:rPr lang="fr-FR" b="1" dirty="0" smtClean="0"/>
              <a:t>  d'accéder au site.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914400" y="714356"/>
            <a:ext cx="8229600" cy="1357322"/>
          </a:xfrm>
        </p:spPr>
        <p:txBody>
          <a:bodyPr>
            <a:noAutofit/>
          </a:bodyPr>
          <a:lstStyle/>
          <a:p>
            <a:pPr algn="ctr"/>
            <a:r>
              <a:rPr lang="fr-FR" sz="8000" b="1" dirty="0" smtClean="0">
                <a:solidFill>
                  <a:srgbClr val="FF0000"/>
                </a:solidFill>
                <a:latin typeface="Times New Roman" pitchFamily="18" charset="0"/>
                <a:cs typeface="Times New Roman" pitchFamily="18" charset="0"/>
              </a:rPr>
              <a:t>Qu’est ce qu’un</a:t>
            </a:r>
          </a:p>
        </p:txBody>
      </p:sp>
      <p:pic>
        <p:nvPicPr>
          <p:cNvPr id="4" name="Picture 4" descr="http://thinkingmomsrevolution.com/wp-content/uploads/2014/11/question-mark-puzzle-istock.jpg"/>
          <p:cNvPicPr>
            <a:picLocks noChangeAspect="1" noChangeArrowheads="1"/>
          </p:cNvPicPr>
          <p:nvPr/>
        </p:nvPicPr>
        <p:blipFill>
          <a:blip r:embed="rId2" cstate="print"/>
          <a:srcRect/>
          <a:stretch>
            <a:fillRect/>
          </a:stretch>
        </p:blipFill>
        <p:spPr bwMode="auto">
          <a:xfrm rot="19826098">
            <a:off x="139935" y="2402929"/>
            <a:ext cx="2096910" cy="2858096"/>
          </a:xfrm>
          <a:prstGeom prst="rect">
            <a:avLst/>
          </a:prstGeom>
          <a:noFill/>
        </p:spPr>
      </p:pic>
      <p:pic>
        <p:nvPicPr>
          <p:cNvPr id="1026" name="Picture 2" descr="http://theamazingworldofpsychiatry.files.wordpress.com/2011/09/istock_000015991944medium.jpg"/>
          <p:cNvPicPr>
            <a:picLocks noChangeAspect="1" noChangeArrowheads="1"/>
          </p:cNvPicPr>
          <p:nvPr/>
        </p:nvPicPr>
        <p:blipFill>
          <a:blip r:embed="rId3"/>
          <a:srcRect l="11269" t="6667" r="11349" b="6667"/>
          <a:stretch>
            <a:fillRect/>
          </a:stretch>
        </p:blipFill>
        <p:spPr bwMode="auto">
          <a:xfrm>
            <a:off x="2571736" y="2214554"/>
            <a:ext cx="5357850" cy="450057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avec flèche 5"/>
          <p:cNvCxnSpPr/>
          <p:nvPr/>
        </p:nvCxnSpPr>
        <p:spPr>
          <a:xfrm rot="5400000">
            <a:off x="3036084" y="1821644"/>
            <a:ext cx="928691" cy="85725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8" name="Connecteur droit avec flèche 7"/>
          <p:cNvCxnSpPr/>
          <p:nvPr/>
        </p:nvCxnSpPr>
        <p:spPr>
          <a:xfrm rot="16200000" flipH="1">
            <a:off x="4822034" y="1893082"/>
            <a:ext cx="857253" cy="64294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9" name="Rectangle 8"/>
          <p:cNvSpPr/>
          <p:nvPr/>
        </p:nvSpPr>
        <p:spPr>
          <a:xfrm>
            <a:off x="1214414" y="2643182"/>
            <a:ext cx="3429024" cy="707886"/>
          </a:xfrm>
          <a:prstGeom prst="rect">
            <a:avLst/>
          </a:prstGeom>
        </p:spPr>
        <p:txBody>
          <a:bodyPr wrap="square">
            <a:spAutoFit/>
          </a:bodyPr>
          <a:lstStyle/>
          <a:p>
            <a:pPr algn="ctr"/>
            <a:r>
              <a:rPr lang="fr-FR" sz="4000" b="1" dirty="0" smtClean="0">
                <a:solidFill>
                  <a:srgbClr val="FF0000"/>
                </a:solidFill>
                <a:latin typeface="Times New Roman" pitchFamily="18" charset="0"/>
                <a:cs typeface="Times New Roman" pitchFamily="18" charset="0"/>
              </a:rPr>
              <a:t>WEB</a:t>
            </a:r>
            <a:endParaRPr lang="fr-FR" sz="4000" dirty="0">
              <a:solidFill>
                <a:srgbClr val="FF0000"/>
              </a:solidFill>
              <a:latin typeface="Times New Roman" pitchFamily="18" charset="0"/>
              <a:cs typeface="Times New Roman" pitchFamily="18" charset="0"/>
            </a:endParaRPr>
          </a:p>
        </p:txBody>
      </p:sp>
      <p:sp>
        <p:nvSpPr>
          <p:cNvPr id="12" name="Rectangle 11"/>
          <p:cNvSpPr/>
          <p:nvPr/>
        </p:nvSpPr>
        <p:spPr>
          <a:xfrm>
            <a:off x="5286380" y="2857496"/>
            <a:ext cx="1928826" cy="769441"/>
          </a:xfrm>
          <a:prstGeom prst="rect">
            <a:avLst/>
          </a:prstGeom>
        </p:spPr>
        <p:txBody>
          <a:bodyPr wrap="square">
            <a:spAutoFit/>
          </a:bodyPr>
          <a:lstStyle/>
          <a:p>
            <a:r>
              <a:rPr lang="fr-FR" sz="4400" b="1" dirty="0" smtClean="0">
                <a:solidFill>
                  <a:srgbClr val="00B0F0"/>
                </a:solidFill>
                <a:latin typeface="Times New Roman" pitchFamily="18" charset="0"/>
                <a:cs typeface="Times New Roman" pitchFamily="18" charset="0"/>
              </a:rPr>
              <a:t>LOG</a:t>
            </a:r>
            <a:r>
              <a:rPr lang="fr-FR" sz="3200" b="1" dirty="0" smtClean="0">
                <a:solidFill>
                  <a:srgbClr val="FF0000"/>
                </a:solidFill>
                <a:latin typeface="Times New Roman" pitchFamily="18" charset="0"/>
                <a:cs typeface="Times New Roman" pitchFamily="18" charset="0"/>
              </a:rPr>
              <a:t> </a:t>
            </a:r>
          </a:p>
        </p:txBody>
      </p:sp>
      <p:sp>
        <p:nvSpPr>
          <p:cNvPr id="10" name="ZoneTexte 9"/>
          <p:cNvSpPr txBox="1"/>
          <p:nvPr/>
        </p:nvSpPr>
        <p:spPr>
          <a:xfrm>
            <a:off x="3286116" y="571480"/>
            <a:ext cx="2857520" cy="1323439"/>
          </a:xfrm>
          <a:prstGeom prst="rect">
            <a:avLst/>
          </a:prstGeom>
          <a:noFill/>
        </p:spPr>
        <p:txBody>
          <a:bodyPr wrap="square" rtlCol="0">
            <a:spAutoFit/>
          </a:bodyPr>
          <a:lstStyle/>
          <a:p>
            <a:r>
              <a:rPr lang="fr-FR" sz="8000" dirty="0" smtClean="0">
                <a:solidFill>
                  <a:srgbClr val="FF0000"/>
                </a:solidFill>
                <a:latin typeface="Algerian" pitchFamily="82" charset="0"/>
              </a:rPr>
              <a:t>B</a:t>
            </a:r>
            <a:r>
              <a:rPr lang="fr-FR" sz="8000" dirty="0" smtClean="0">
                <a:solidFill>
                  <a:srgbClr val="00B0F0"/>
                </a:solidFill>
                <a:latin typeface="Algerian" pitchFamily="82" charset="0"/>
              </a:rPr>
              <a:t>LOG</a:t>
            </a:r>
            <a:endParaRPr lang="fr-FR" sz="8000" dirty="0">
              <a:solidFill>
                <a:srgbClr val="00B0F0"/>
              </a:solidFill>
              <a:latin typeface="Algerian" pitchFamily="82" charset="0"/>
            </a:endParaRPr>
          </a:p>
        </p:txBody>
      </p:sp>
      <p:pic>
        <p:nvPicPr>
          <p:cNvPr id="11" name="Picture 6" descr="https://musicnum.files.wordpress.com/2014/07/internet.jpg"/>
          <p:cNvPicPr>
            <a:picLocks noChangeAspect="1" noChangeArrowheads="1"/>
          </p:cNvPicPr>
          <p:nvPr/>
        </p:nvPicPr>
        <p:blipFill>
          <a:blip r:embed="rId2" cstate="print"/>
          <a:srcRect/>
          <a:stretch>
            <a:fillRect/>
          </a:stretch>
        </p:blipFill>
        <p:spPr bwMode="auto">
          <a:xfrm>
            <a:off x="714347" y="3714752"/>
            <a:ext cx="3017257" cy="2428892"/>
          </a:xfrm>
          <a:prstGeom prst="rect">
            <a:avLst/>
          </a:prstGeom>
          <a:noFill/>
        </p:spPr>
      </p:pic>
      <p:pic>
        <p:nvPicPr>
          <p:cNvPr id="61442" name="Picture 2" descr="http://pmcdn.priceminister.com/photo/carnet-de-bord-1914-1919-de-amiral-docteur-902962944_ML.jpg"/>
          <p:cNvPicPr>
            <a:picLocks noChangeAspect="1" noChangeArrowheads="1"/>
          </p:cNvPicPr>
          <p:nvPr/>
        </p:nvPicPr>
        <p:blipFill>
          <a:blip r:embed="rId3"/>
          <a:srcRect l="13808" r="19442"/>
          <a:stretch>
            <a:fillRect/>
          </a:stretch>
        </p:blipFill>
        <p:spPr bwMode="auto">
          <a:xfrm rot="922967">
            <a:off x="5740994" y="3771886"/>
            <a:ext cx="1835668" cy="275007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heckerboard(across)">
                                      <p:cBhvr>
                                        <p:cTn id="18" dur="500"/>
                                        <p:tgtEl>
                                          <p:spTgt spid="12"/>
                                        </p:tgtEl>
                                      </p:cBhvr>
                                    </p:animEffect>
                                  </p:childTnLst>
                                </p:cTn>
                              </p:par>
                              <p:par>
                                <p:cTn id="19" presetID="5"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par>
                                <p:cTn id="22" presetID="5" presetClass="entr" presetSubtype="10" fill="hold" nodeType="withEffect">
                                  <p:stCondLst>
                                    <p:cond delay="0"/>
                                  </p:stCondLst>
                                  <p:childTnLst>
                                    <p:set>
                                      <p:cBhvr>
                                        <p:cTn id="23" dur="1" fill="hold">
                                          <p:stCondLst>
                                            <p:cond delay="0"/>
                                          </p:stCondLst>
                                        </p:cTn>
                                        <p:tgtEl>
                                          <p:spTgt spid="61442"/>
                                        </p:tgtEl>
                                        <p:attrNameLst>
                                          <p:attrName>style.visibility</p:attrName>
                                        </p:attrNameLst>
                                      </p:cBhvr>
                                      <p:to>
                                        <p:strVal val="visible"/>
                                      </p:to>
                                    </p:set>
                                    <p:animEffect transition="in" filter="checkerboard(across)">
                                      <p:cBhvr>
                                        <p:cTn id="24" dur="5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8596" y="3598981"/>
            <a:ext cx="8358246" cy="2554545"/>
          </a:xfrm>
          <a:prstGeom prst="rect">
            <a:avLst/>
          </a:prstGeom>
        </p:spPr>
        <p:txBody>
          <a:bodyPr wrap="square">
            <a:spAutoFit/>
          </a:bodyPr>
          <a:lstStyle/>
          <a:p>
            <a:pPr algn="just">
              <a:buFont typeface="Wingdings" pitchFamily="2" charset="2"/>
              <a:buChar char="q"/>
            </a:pPr>
            <a:r>
              <a:rPr lang="fr-FR" sz="2000" dirty="0" smtClean="0">
                <a:latin typeface="Times New Roman" pitchFamily="18" charset="0"/>
                <a:cs typeface="Times New Roman" pitchFamily="18" charset="0"/>
              </a:rPr>
              <a:t>Un blog est en quelque sorte un carnet de bord en ligne</a:t>
            </a:r>
          </a:p>
          <a:p>
            <a:pPr algn="just"/>
            <a:r>
              <a:rPr lang="fr-FR" sz="2000" dirty="0" smtClean="0">
                <a:latin typeface="Times New Roman" pitchFamily="18" charset="0"/>
                <a:cs typeface="Times New Roman" pitchFamily="18" charset="0"/>
              </a:rPr>
              <a:t> </a:t>
            </a:r>
          </a:p>
          <a:p>
            <a:pPr algn="just">
              <a:buFont typeface="Wingdings" pitchFamily="2" charset="2"/>
              <a:buChar char="q"/>
            </a:pPr>
            <a:r>
              <a:rPr lang="fr-FR" sz="2000" dirty="0" smtClean="0">
                <a:latin typeface="Times New Roman" pitchFamily="18" charset="0"/>
                <a:cs typeface="Times New Roman" pitchFamily="18" charset="0"/>
              </a:rPr>
              <a:t> Un blog présente l'avantage d'être peu onéreux, facile et rapide à mettre en place.</a:t>
            </a:r>
          </a:p>
          <a:p>
            <a:pPr algn="just">
              <a:buFontTx/>
              <a:buChar char="-"/>
            </a:pPr>
            <a:endParaRPr lang="fr-FR" sz="2000" dirty="0" smtClean="0">
              <a:latin typeface="Times New Roman" pitchFamily="18" charset="0"/>
              <a:cs typeface="Times New Roman" pitchFamily="18" charset="0"/>
            </a:endParaRPr>
          </a:p>
          <a:p>
            <a:pPr algn="just">
              <a:buFont typeface="Wingdings" pitchFamily="2" charset="2"/>
              <a:buChar char="q"/>
            </a:pPr>
            <a:r>
              <a:rPr lang="fr-FR" sz="2000" dirty="0" smtClean="0">
                <a:latin typeface="Times New Roman" pitchFamily="18" charset="0"/>
                <a:cs typeface="Times New Roman" pitchFamily="18" charset="0"/>
              </a:rPr>
              <a:t> Un blog est généralement composé de </a:t>
            </a:r>
            <a:r>
              <a:rPr lang="fr-FR" sz="2000" dirty="0" err="1" smtClean="0">
                <a:latin typeface="Times New Roman" pitchFamily="18" charset="0"/>
                <a:cs typeface="Times New Roman" pitchFamily="18" charset="0"/>
              </a:rPr>
              <a:t>posts</a:t>
            </a:r>
            <a:r>
              <a:rPr lang="fr-FR" sz="2000" dirty="0" smtClean="0">
                <a:latin typeface="Times New Roman" pitchFamily="18" charset="0"/>
                <a:cs typeface="Times New Roman" pitchFamily="18" charset="0"/>
              </a:rPr>
              <a:t> (de courts articles ou notes) marqués par des tags (classement dans une catégorie), organisés  en ordre </a:t>
            </a:r>
            <a:r>
              <a:rPr lang="fr-FR" sz="2000" dirty="0" err="1" smtClean="0">
                <a:latin typeface="Times New Roman" pitchFamily="18" charset="0"/>
                <a:cs typeface="Times New Roman" pitchFamily="18" charset="0"/>
              </a:rPr>
              <a:t>antéchronologique</a:t>
            </a:r>
            <a:r>
              <a:rPr lang="fr-FR" sz="2000" dirty="0" smtClean="0">
                <a:latin typeface="Times New Roman" pitchFamily="18" charset="0"/>
                <a:cs typeface="Times New Roman" pitchFamily="18" charset="0"/>
              </a:rPr>
              <a:t> (en général du plus récent au plus ancien).  </a:t>
            </a:r>
            <a:endParaRPr lang="fr-FR" sz="2000" dirty="0">
              <a:latin typeface="Times New Roman" pitchFamily="18" charset="0"/>
              <a:cs typeface="Times New Roman" pitchFamily="18" charset="0"/>
            </a:endParaRPr>
          </a:p>
        </p:txBody>
      </p:sp>
      <p:pic>
        <p:nvPicPr>
          <p:cNvPr id="63490" name="Picture 2" descr="http://www.conseilsmarketing.fr/wp-content/uploads/2008/08/blog-pro.jpg"/>
          <p:cNvPicPr>
            <a:picLocks noChangeAspect="1" noChangeArrowheads="1"/>
          </p:cNvPicPr>
          <p:nvPr/>
        </p:nvPicPr>
        <p:blipFill>
          <a:blip r:embed="rId2"/>
          <a:srcRect/>
          <a:stretch>
            <a:fillRect/>
          </a:stretch>
        </p:blipFill>
        <p:spPr bwMode="auto">
          <a:xfrm>
            <a:off x="2071670" y="785794"/>
            <a:ext cx="4952496" cy="2714644"/>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285852" y="571480"/>
            <a:ext cx="7858148" cy="1323439"/>
          </a:xfrm>
          <a:prstGeom prst="rect">
            <a:avLst/>
          </a:prstGeom>
          <a:noFill/>
        </p:spPr>
        <p:txBody>
          <a:bodyPr wrap="square" rtlCol="0">
            <a:spAutoFit/>
          </a:bodyPr>
          <a:lstStyle/>
          <a:p>
            <a:r>
              <a:rPr lang="fr-FR" sz="8000" dirty="0" err="1" smtClean="0">
                <a:solidFill>
                  <a:srgbClr val="FF0000"/>
                </a:solidFill>
                <a:latin typeface="Algerian" pitchFamily="82" charset="0"/>
              </a:rPr>
              <a:t>TYPe</a:t>
            </a:r>
            <a:r>
              <a:rPr lang="fr-FR" sz="8000" dirty="0" smtClean="0">
                <a:solidFill>
                  <a:srgbClr val="FF0000"/>
                </a:solidFill>
                <a:latin typeface="Algerian" pitchFamily="82" charset="0"/>
              </a:rPr>
              <a:t> de  BLOG</a:t>
            </a:r>
            <a:endParaRPr lang="fr-FR" sz="8000" dirty="0">
              <a:solidFill>
                <a:srgbClr val="FF0000"/>
              </a:solidFill>
              <a:latin typeface="Algerian" pitchFamily="82" charset="0"/>
            </a:endParaRPr>
          </a:p>
        </p:txBody>
      </p:sp>
      <p:sp>
        <p:nvSpPr>
          <p:cNvPr id="5" name="Rectangle 4"/>
          <p:cNvSpPr/>
          <p:nvPr/>
        </p:nvSpPr>
        <p:spPr>
          <a:xfrm>
            <a:off x="214282" y="1857364"/>
            <a:ext cx="8786874" cy="4401205"/>
          </a:xfrm>
          <a:prstGeom prst="rect">
            <a:avLst/>
          </a:prstGeom>
        </p:spPr>
        <p:txBody>
          <a:bodyPr wrap="square">
            <a:spAutoFit/>
          </a:bodyPr>
          <a:lstStyle/>
          <a:p>
            <a:endParaRPr lang="fr-FR" dirty="0" smtClean="0">
              <a:latin typeface="Times New Roman" pitchFamily="18" charset="0"/>
              <a:cs typeface="Times New Roman" pitchFamily="18" charset="0"/>
            </a:endParaRPr>
          </a:p>
          <a:p>
            <a:pPr algn="just">
              <a:buFont typeface="Wingdings" pitchFamily="2" charset="2"/>
              <a:buChar char="q"/>
            </a:pPr>
            <a:r>
              <a:rPr lang="fr-FR" sz="2000" b="1" dirty="0" smtClean="0">
                <a:solidFill>
                  <a:srgbClr val="0070C0"/>
                </a:solidFill>
                <a:latin typeface="Times New Roman" pitchFamily="18" charset="0"/>
                <a:cs typeface="Times New Roman" pitchFamily="18" charset="0"/>
              </a:rPr>
              <a:t> Le blog expert : </a:t>
            </a:r>
            <a:r>
              <a:rPr lang="fr-FR" dirty="0" smtClean="0">
                <a:latin typeface="Times New Roman" pitchFamily="18" charset="0"/>
                <a:cs typeface="Times New Roman" pitchFamily="18" charset="0"/>
              </a:rPr>
              <a:t>délivrant une information spécifique, souvent très riche mais destinée à un public spécifique. </a:t>
            </a:r>
          </a:p>
          <a:p>
            <a:pPr algn="just"/>
            <a:endParaRPr lang="fr-FR" b="1" dirty="0" smtClean="0">
              <a:latin typeface="Times New Roman" pitchFamily="18" charset="0"/>
              <a:cs typeface="Times New Roman" pitchFamily="18" charset="0"/>
            </a:endParaRPr>
          </a:p>
          <a:p>
            <a:pPr algn="just"/>
            <a:endParaRPr lang="fr-FR" b="1" dirty="0" smtClean="0">
              <a:latin typeface="Times New Roman" pitchFamily="18" charset="0"/>
              <a:cs typeface="Times New Roman" pitchFamily="18" charset="0"/>
            </a:endParaRPr>
          </a:p>
          <a:p>
            <a:pPr algn="just">
              <a:buFont typeface="Wingdings" pitchFamily="2" charset="2"/>
              <a:buChar char="q"/>
            </a:pPr>
            <a:r>
              <a:rPr lang="fr-FR" sz="2000" b="1" dirty="0" smtClean="0">
                <a:solidFill>
                  <a:srgbClr val="0070C0"/>
                </a:solidFill>
                <a:latin typeface="Times New Roman" pitchFamily="18" charset="0"/>
                <a:cs typeface="Times New Roman" pitchFamily="18" charset="0"/>
              </a:rPr>
              <a:t> Le blog évènementiel : </a:t>
            </a:r>
            <a:r>
              <a:rPr lang="fr-FR" dirty="0" smtClean="0">
                <a:latin typeface="Times New Roman" pitchFamily="18" charset="0"/>
                <a:cs typeface="Times New Roman" pitchFamily="18" charset="0"/>
              </a:rPr>
              <a:t>accompagnant le lancement d'un produit, d'un salon ou de tout autre évènement.</a:t>
            </a:r>
          </a:p>
          <a:p>
            <a:pPr algn="just"/>
            <a:endParaRPr lang="fr-FR" b="1" dirty="0" smtClean="0">
              <a:latin typeface="Times New Roman" pitchFamily="18" charset="0"/>
              <a:cs typeface="Times New Roman" pitchFamily="18" charset="0"/>
            </a:endParaRPr>
          </a:p>
          <a:p>
            <a:pPr algn="just"/>
            <a:r>
              <a:rPr lang="fr-FR" b="1" dirty="0" smtClean="0">
                <a:latin typeface="Times New Roman" pitchFamily="18" charset="0"/>
                <a:cs typeface="Times New Roman" pitchFamily="18" charset="0"/>
              </a:rPr>
              <a:t> </a:t>
            </a:r>
          </a:p>
          <a:p>
            <a:pPr algn="just">
              <a:buFont typeface="Wingdings" pitchFamily="2" charset="2"/>
              <a:buChar char="q"/>
            </a:pPr>
            <a:r>
              <a:rPr lang="fr-FR" sz="2000" b="1" dirty="0" smtClean="0">
                <a:solidFill>
                  <a:srgbClr val="0070C0"/>
                </a:solidFill>
                <a:latin typeface="Times New Roman" pitchFamily="18" charset="0"/>
                <a:cs typeface="Times New Roman" pitchFamily="18" charset="0"/>
              </a:rPr>
              <a:t> Le blog de marque : </a:t>
            </a:r>
            <a:r>
              <a:rPr lang="fr-FR" dirty="0" smtClean="0">
                <a:latin typeface="Times New Roman" pitchFamily="18" charset="0"/>
                <a:cs typeface="Times New Roman" pitchFamily="18" charset="0"/>
              </a:rPr>
              <a:t>valorisant les produits et cherchant à créer une sorte de communauté en créant un sentiment d'adhésion à la marque. </a:t>
            </a:r>
          </a:p>
          <a:p>
            <a:pPr algn="just"/>
            <a:endParaRPr lang="fr-FR" b="1" dirty="0" smtClean="0">
              <a:latin typeface="Times New Roman" pitchFamily="18" charset="0"/>
              <a:cs typeface="Times New Roman" pitchFamily="18" charset="0"/>
            </a:endParaRPr>
          </a:p>
          <a:p>
            <a:pPr algn="just"/>
            <a:endParaRPr lang="fr-FR" sz="2000" b="1" dirty="0" smtClean="0">
              <a:solidFill>
                <a:srgbClr val="0070C0"/>
              </a:solidFill>
              <a:latin typeface="Times New Roman" pitchFamily="18" charset="0"/>
              <a:cs typeface="Times New Roman" pitchFamily="18" charset="0"/>
            </a:endParaRPr>
          </a:p>
          <a:p>
            <a:pPr algn="just">
              <a:buFont typeface="Wingdings" pitchFamily="2" charset="2"/>
              <a:buChar char="q"/>
            </a:pPr>
            <a:r>
              <a:rPr lang="fr-FR" sz="2000" b="1" dirty="0" smtClean="0">
                <a:solidFill>
                  <a:srgbClr val="0070C0"/>
                </a:solidFill>
                <a:latin typeface="Times New Roman" pitchFamily="18" charset="0"/>
                <a:cs typeface="Times New Roman" pitchFamily="18" charset="0"/>
              </a:rPr>
              <a:t> Le blog d'actualités : </a:t>
            </a:r>
            <a:r>
              <a:rPr lang="fr-FR" dirty="0" smtClean="0">
                <a:latin typeface="Times New Roman" pitchFamily="18" charset="0"/>
                <a:cs typeface="Times New Roman" pitchFamily="18" charset="0"/>
              </a:rPr>
              <a:t>destiné à compléter les informations délivrées par les sites officiels.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checkerboard(across)">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checkerboard(across)">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checkerboard(across)">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2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emsisoft.e-monsite.com/medias/images/forum-astuce-et-truc.jpg"/>
          <p:cNvPicPr>
            <a:picLocks noChangeAspect="1" noChangeArrowheads="1"/>
          </p:cNvPicPr>
          <p:nvPr/>
        </p:nvPicPr>
        <p:blipFill>
          <a:blip r:embed="rId2"/>
          <a:srcRect/>
          <a:stretch>
            <a:fillRect/>
          </a:stretch>
        </p:blipFill>
        <p:spPr bwMode="auto">
          <a:xfrm>
            <a:off x="928662" y="1142984"/>
            <a:ext cx="7195463" cy="5010816"/>
          </a:xfrm>
          <a:prstGeom prst="rect">
            <a:avLst/>
          </a:prstGeom>
          <a:noFill/>
        </p:spPr>
      </p:pic>
      <p:pic>
        <p:nvPicPr>
          <p:cNvPr id="3" name="Picture 4" descr="http://thinkingmomsrevolution.com/wp-content/uploads/2014/11/question-mark-puzzle-istock.jpg"/>
          <p:cNvPicPr>
            <a:picLocks noChangeAspect="1" noChangeArrowheads="1"/>
          </p:cNvPicPr>
          <p:nvPr/>
        </p:nvPicPr>
        <p:blipFill>
          <a:blip r:embed="rId3" cstate="print"/>
          <a:srcRect/>
          <a:stretch>
            <a:fillRect/>
          </a:stretch>
        </p:blipFill>
        <p:spPr bwMode="auto">
          <a:xfrm rot="19826098">
            <a:off x="218255" y="1341572"/>
            <a:ext cx="804892" cy="1097071"/>
          </a:xfrm>
          <a:prstGeom prst="rect">
            <a:avLst/>
          </a:prstGeom>
          <a:noFill/>
        </p:spPr>
      </p:pic>
      <p:pic>
        <p:nvPicPr>
          <p:cNvPr id="4" name="Picture 4" descr="http://thinkingmomsrevolution.com/wp-content/uploads/2014/11/question-mark-puzzle-istock.jpg"/>
          <p:cNvPicPr>
            <a:picLocks noChangeAspect="1" noChangeArrowheads="1"/>
          </p:cNvPicPr>
          <p:nvPr/>
        </p:nvPicPr>
        <p:blipFill>
          <a:blip r:embed="rId3" cstate="print"/>
          <a:srcRect/>
          <a:stretch>
            <a:fillRect/>
          </a:stretch>
        </p:blipFill>
        <p:spPr bwMode="auto">
          <a:xfrm rot="19826098">
            <a:off x="7433460" y="5127786"/>
            <a:ext cx="804892" cy="1097071"/>
          </a:xfrm>
          <a:prstGeom prst="rect">
            <a:avLst/>
          </a:prstGeom>
          <a:noFill/>
        </p:spPr>
      </p:pic>
      <p:pic>
        <p:nvPicPr>
          <p:cNvPr id="5" name="Picture 4" descr="http://thinkingmomsrevolution.com/wp-content/uploads/2014/11/question-mark-puzzle-istock.jpg"/>
          <p:cNvPicPr>
            <a:picLocks noChangeAspect="1" noChangeArrowheads="1"/>
          </p:cNvPicPr>
          <p:nvPr/>
        </p:nvPicPr>
        <p:blipFill>
          <a:blip r:embed="rId3" cstate="print"/>
          <a:srcRect/>
          <a:stretch>
            <a:fillRect/>
          </a:stretch>
        </p:blipFill>
        <p:spPr bwMode="auto">
          <a:xfrm rot="19826098">
            <a:off x="7933525" y="770068"/>
            <a:ext cx="804892" cy="1097071"/>
          </a:xfrm>
          <a:prstGeom prst="rect">
            <a:avLst/>
          </a:prstGeom>
          <a:noFill/>
        </p:spPr>
      </p:pic>
      <p:pic>
        <p:nvPicPr>
          <p:cNvPr id="6" name="Picture 4" descr="http://thinkingmomsrevolution.com/wp-content/uploads/2014/11/question-mark-puzzle-istock.jpg"/>
          <p:cNvPicPr>
            <a:picLocks noChangeAspect="1" noChangeArrowheads="1"/>
          </p:cNvPicPr>
          <p:nvPr/>
        </p:nvPicPr>
        <p:blipFill>
          <a:blip r:embed="rId3" cstate="print"/>
          <a:srcRect/>
          <a:stretch>
            <a:fillRect/>
          </a:stretch>
        </p:blipFill>
        <p:spPr bwMode="auto">
          <a:xfrm rot="19826098">
            <a:off x="361097" y="5199224"/>
            <a:ext cx="804892" cy="109707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034" y="1857364"/>
            <a:ext cx="4286280" cy="1384995"/>
          </a:xfrm>
          <a:prstGeom prst="rect">
            <a:avLst/>
          </a:prstGeom>
        </p:spPr>
        <p:txBody>
          <a:bodyPr wrap="square">
            <a:spAutoFit/>
          </a:bodyPr>
          <a:lstStyle/>
          <a:p>
            <a:pPr algn="just"/>
            <a:r>
              <a:rPr lang="fr-FR" sz="2000" dirty="0" smtClean="0">
                <a:latin typeface="Times New Roman" pitchFamily="18" charset="0"/>
                <a:cs typeface="Times New Roman" pitchFamily="18" charset="0"/>
              </a:rPr>
              <a:t> </a:t>
            </a:r>
            <a:r>
              <a:rPr lang="fr-FR" sz="2000" dirty="0" smtClean="0"/>
              <a:t>A l'origine, </a:t>
            </a:r>
            <a:r>
              <a:rPr lang="fr-FR" sz="2400" b="1" dirty="0" smtClean="0">
                <a:solidFill>
                  <a:srgbClr val="00B0F0"/>
                </a:solidFill>
                <a:latin typeface="Times New Roman" pitchFamily="18" charset="0"/>
                <a:cs typeface="Times New Roman" pitchFamily="18" charset="0"/>
              </a:rPr>
              <a:t>Inter</a:t>
            </a:r>
            <a:r>
              <a:rPr lang="fr-FR" sz="2400" b="1" dirty="0" smtClean="0">
                <a:solidFill>
                  <a:srgbClr val="FF0000"/>
                </a:solidFill>
                <a:latin typeface="Times New Roman" pitchFamily="18" charset="0"/>
                <a:cs typeface="Times New Roman" pitchFamily="18" charset="0"/>
              </a:rPr>
              <a:t>net</a:t>
            </a:r>
            <a:r>
              <a:rPr lang="fr-FR" sz="2400" dirty="0" smtClean="0">
                <a:latin typeface="Times New Roman" pitchFamily="18" charset="0"/>
                <a:cs typeface="Times New Roman" pitchFamily="18" charset="0"/>
              </a:rPr>
              <a:t> </a:t>
            </a:r>
            <a:r>
              <a:rPr lang="fr-FR" sz="2000" dirty="0" smtClean="0"/>
              <a:t>part d'une expérience conduite en 1960 par le Ministère de la Défense des Etats-Unis.</a:t>
            </a:r>
            <a:endParaRPr lang="fr-FR" sz="2000" dirty="0">
              <a:latin typeface="Times New Roman" pitchFamily="18" charset="0"/>
              <a:cs typeface="Times New Roman" pitchFamily="18" charset="0"/>
            </a:endParaRPr>
          </a:p>
        </p:txBody>
      </p:sp>
      <p:pic>
        <p:nvPicPr>
          <p:cNvPr id="50178" name="Picture 2" descr="http://i.crn.com/crntwimgs/slideshows/2009/1969/1969_slide2_ARPANET.jpg"/>
          <p:cNvPicPr>
            <a:picLocks noChangeAspect="1" noChangeArrowheads="1"/>
          </p:cNvPicPr>
          <p:nvPr/>
        </p:nvPicPr>
        <p:blipFill>
          <a:blip r:embed="rId2"/>
          <a:srcRect l="14979" t="4255" r="17319" b="6383"/>
          <a:stretch>
            <a:fillRect/>
          </a:stretch>
        </p:blipFill>
        <p:spPr bwMode="auto">
          <a:xfrm>
            <a:off x="5643570" y="1571611"/>
            <a:ext cx="2214578" cy="2163077"/>
          </a:xfrm>
          <a:prstGeom prst="rect">
            <a:avLst/>
          </a:prstGeom>
          <a:noFill/>
        </p:spPr>
      </p:pic>
      <p:sp>
        <p:nvSpPr>
          <p:cNvPr id="8" name="ZoneTexte 7"/>
          <p:cNvSpPr txBox="1"/>
          <p:nvPr/>
        </p:nvSpPr>
        <p:spPr>
          <a:xfrm>
            <a:off x="428596" y="3143248"/>
            <a:ext cx="4286280" cy="2554545"/>
          </a:xfrm>
          <a:prstGeom prst="rect">
            <a:avLst/>
          </a:prstGeom>
          <a:noFill/>
        </p:spPr>
        <p:txBody>
          <a:bodyPr wrap="square" rtlCol="0">
            <a:spAutoFit/>
          </a:bodyPr>
          <a:lstStyle/>
          <a:p>
            <a:pPr algn="just"/>
            <a:r>
              <a:rPr lang="fr-FR" sz="2000" b="1" dirty="0" smtClean="0">
                <a:solidFill>
                  <a:srgbClr val="FF0000"/>
                </a:solidFill>
                <a:latin typeface="Times New Roman" pitchFamily="18" charset="0"/>
                <a:cs typeface="Times New Roman" pitchFamily="18" charset="0"/>
              </a:rPr>
              <a:t>Objectif : </a:t>
            </a:r>
            <a:r>
              <a:rPr lang="fr-FR" sz="2000" dirty="0" smtClean="0">
                <a:latin typeface="Times New Roman" pitchFamily="18" charset="0"/>
                <a:cs typeface="Times New Roman" pitchFamily="18" charset="0"/>
              </a:rPr>
              <a:t>Créer un réseau informatique capable de fonctionner en cas de cataclysme (une guerre nucléaire par exemple).  </a:t>
            </a:r>
          </a:p>
          <a:p>
            <a:pPr algn="just"/>
            <a:endParaRPr lang="fr-FR" sz="2000" dirty="0" smtClean="0">
              <a:latin typeface="Times New Roman" pitchFamily="18" charset="0"/>
              <a:cs typeface="Times New Roman" pitchFamily="18" charset="0"/>
            </a:endParaRPr>
          </a:p>
          <a:p>
            <a:pPr algn="just"/>
            <a:r>
              <a:rPr lang="fr-FR" sz="2000" dirty="0" smtClean="0">
                <a:latin typeface="Times New Roman" pitchFamily="18" charset="0"/>
                <a:cs typeface="Times New Roman" pitchFamily="18" charset="0"/>
              </a:rPr>
              <a:t>En cas de destruction partielle du réseau, le reste du système devait rester opérationnel.</a:t>
            </a:r>
            <a:endParaRPr lang="fr-FR" sz="2000" dirty="0">
              <a:latin typeface="Times New Roman" pitchFamily="18" charset="0"/>
              <a:cs typeface="Times New Roman" pitchFamily="18" charset="0"/>
            </a:endParaRPr>
          </a:p>
        </p:txBody>
      </p:sp>
      <p:pic>
        <p:nvPicPr>
          <p:cNvPr id="50182" name="Picture 6" descr="Morning Dew On A Web Desktop Background HD wallpapers"/>
          <p:cNvPicPr>
            <a:picLocks noChangeAspect="1" noChangeArrowheads="1"/>
          </p:cNvPicPr>
          <p:nvPr/>
        </p:nvPicPr>
        <p:blipFill>
          <a:blip r:embed="rId3"/>
          <a:srcRect/>
          <a:stretch>
            <a:fillRect/>
          </a:stretch>
        </p:blipFill>
        <p:spPr bwMode="auto">
          <a:xfrm>
            <a:off x="3857620" y="7072338"/>
            <a:ext cx="2690465" cy="1714512"/>
          </a:xfrm>
          <a:prstGeom prst="rect">
            <a:avLst/>
          </a:prstGeom>
          <a:noFill/>
        </p:spPr>
      </p:pic>
      <p:sp>
        <p:nvSpPr>
          <p:cNvPr id="10" name="Rectangle 9"/>
          <p:cNvSpPr/>
          <p:nvPr/>
        </p:nvSpPr>
        <p:spPr>
          <a:xfrm>
            <a:off x="2933477" y="714356"/>
            <a:ext cx="2781531" cy="923330"/>
          </a:xfrm>
          <a:prstGeom prst="rect">
            <a:avLst/>
          </a:prstGeom>
        </p:spPr>
        <p:txBody>
          <a:bodyPr wrap="none">
            <a:spAutoFit/>
          </a:bodyPr>
          <a:lstStyle/>
          <a:p>
            <a:r>
              <a:rPr lang="fr-FR" sz="5400" b="1" dirty="0" smtClean="0">
                <a:solidFill>
                  <a:srgbClr val="00B0F0"/>
                </a:solidFill>
                <a:latin typeface="Times New Roman" pitchFamily="18" charset="0"/>
                <a:cs typeface="Times New Roman" pitchFamily="18" charset="0"/>
              </a:rPr>
              <a:t>Inter</a:t>
            </a:r>
            <a:r>
              <a:rPr lang="fr-FR" sz="5400" b="1" dirty="0" smtClean="0">
                <a:solidFill>
                  <a:srgbClr val="FF0000"/>
                </a:solidFill>
                <a:latin typeface="Times New Roman" pitchFamily="18" charset="0"/>
                <a:cs typeface="Times New Roman" pitchFamily="18" charset="0"/>
              </a:rPr>
              <a:t>net </a:t>
            </a:r>
            <a:endParaRPr lang="fr-FR" sz="5400" dirty="0">
              <a:latin typeface="Times New Roman" pitchFamily="18" charset="0"/>
              <a:cs typeface="Times New Roman" pitchFamily="18" charset="0"/>
            </a:endParaRPr>
          </a:p>
        </p:txBody>
      </p:sp>
      <p:pic>
        <p:nvPicPr>
          <p:cNvPr id="26628" name="Picture 4" descr="https://appieters.files.wordpress.com/2013/02/capture-d_c3a9cran-2013-02-26-c3a0-20-32-59.png"/>
          <p:cNvPicPr>
            <a:picLocks noChangeAspect="1" noChangeArrowheads="1"/>
          </p:cNvPicPr>
          <p:nvPr/>
        </p:nvPicPr>
        <p:blipFill>
          <a:blip r:embed="rId4"/>
          <a:srcRect/>
          <a:stretch>
            <a:fillRect/>
          </a:stretch>
        </p:blipFill>
        <p:spPr bwMode="auto">
          <a:xfrm>
            <a:off x="5643570" y="3786191"/>
            <a:ext cx="3209267" cy="2405710"/>
          </a:xfrm>
          <a:prstGeom prst="rect">
            <a:avLst/>
          </a:prstGeom>
          <a:noFill/>
        </p:spPr>
      </p:pic>
      <p:sp>
        <p:nvSpPr>
          <p:cNvPr id="11" name="Rectangle 10"/>
          <p:cNvSpPr/>
          <p:nvPr/>
        </p:nvSpPr>
        <p:spPr>
          <a:xfrm>
            <a:off x="357158" y="6072206"/>
            <a:ext cx="5525102" cy="461665"/>
          </a:xfrm>
          <a:prstGeom prst="rect">
            <a:avLst/>
          </a:prstGeom>
        </p:spPr>
        <p:txBody>
          <a:bodyPr wrap="none">
            <a:spAutoFit/>
          </a:bodyPr>
          <a:lstStyle/>
          <a:p>
            <a:r>
              <a:rPr lang="fr-FR" sz="2400" dirty="0" smtClean="0">
                <a:latin typeface="Times New Roman" pitchFamily="18" charset="0"/>
                <a:cs typeface="Times New Roman" pitchFamily="18" charset="0"/>
                <a:sym typeface="Wingdings" pitchFamily="2" charset="2"/>
              </a:rPr>
              <a:t> </a:t>
            </a:r>
            <a:r>
              <a:rPr lang="fr-FR" sz="2400" dirty="0" smtClean="0">
                <a:latin typeface="Times New Roman" pitchFamily="18" charset="0"/>
                <a:cs typeface="Times New Roman" pitchFamily="18" charset="0"/>
              </a:rPr>
              <a:t>Ce réseau, baptisé </a:t>
            </a:r>
            <a:r>
              <a:rPr lang="fr-FR" sz="2400" b="1" dirty="0" smtClean="0">
                <a:solidFill>
                  <a:srgbClr val="FF0000"/>
                </a:solidFill>
                <a:latin typeface="Times New Roman" pitchFamily="18" charset="0"/>
                <a:cs typeface="Times New Roman" pitchFamily="18" charset="0"/>
              </a:rPr>
              <a:t>ARPANET, </a:t>
            </a:r>
            <a:r>
              <a:rPr lang="fr-FR" sz="2400" dirty="0" smtClean="0">
                <a:latin typeface="Times New Roman" pitchFamily="18" charset="0"/>
                <a:cs typeface="Times New Roman" pitchFamily="18" charset="0"/>
              </a:rPr>
              <a:t>en 1969</a:t>
            </a:r>
            <a:endParaRPr lang="fr-FR"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42852"/>
            <a:ext cx="8229600" cy="1143000"/>
          </a:xfrm>
        </p:spPr>
        <p:txBody>
          <a:bodyPr>
            <a:normAutofit/>
          </a:bodyPr>
          <a:lstStyle/>
          <a:p>
            <a:pPr algn="ctr"/>
            <a:r>
              <a:rPr lang="fr-FR" sz="6000" dirty="0" smtClean="0">
                <a:solidFill>
                  <a:srgbClr val="FF0000"/>
                </a:solidFill>
                <a:latin typeface="Times New Roman" pitchFamily="18" charset="0"/>
                <a:cs typeface="Times New Roman" pitchFamily="18" charset="0"/>
              </a:rPr>
              <a:t>Forum </a:t>
            </a:r>
            <a:endParaRPr lang="fr-FR" sz="6000" dirty="0">
              <a:solidFill>
                <a:srgbClr val="FF0000"/>
              </a:solidFill>
              <a:latin typeface="Times New Roman" pitchFamily="18" charset="0"/>
              <a:cs typeface="Times New Roman" pitchFamily="18" charset="0"/>
            </a:endParaRPr>
          </a:p>
        </p:txBody>
      </p:sp>
      <p:sp>
        <p:nvSpPr>
          <p:cNvPr id="4" name="Rectangle 3"/>
          <p:cNvSpPr/>
          <p:nvPr/>
        </p:nvSpPr>
        <p:spPr>
          <a:xfrm>
            <a:off x="71406" y="1214422"/>
            <a:ext cx="5214974" cy="2492990"/>
          </a:xfrm>
          <a:prstGeom prst="rect">
            <a:avLst/>
          </a:prstGeom>
        </p:spPr>
        <p:txBody>
          <a:bodyPr wrap="square">
            <a:spAutoFit/>
          </a:bodyPr>
          <a:lstStyle/>
          <a:p>
            <a:pPr>
              <a:lnSpc>
                <a:spcPct val="150000"/>
              </a:lnSpc>
              <a:buFont typeface="Wingdings" pitchFamily="2" charset="2"/>
              <a:buChar char="Ø"/>
            </a:pPr>
            <a:r>
              <a:rPr lang="fr-FR" dirty="0" smtClean="0"/>
              <a:t> Un forum est un lieu d'échange, de discussion </a:t>
            </a:r>
          </a:p>
          <a:p>
            <a:pPr>
              <a:lnSpc>
                <a:spcPct val="150000"/>
              </a:lnSpc>
            </a:pPr>
            <a:r>
              <a:rPr lang="fr-FR" dirty="0" smtClean="0"/>
              <a:t> sur un thème donné. </a:t>
            </a:r>
          </a:p>
          <a:p>
            <a:pPr>
              <a:lnSpc>
                <a:spcPct val="150000"/>
              </a:lnSpc>
            </a:pPr>
            <a:endParaRPr lang="fr-FR" sz="1400" dirty="0" smtClean="0"/>
          </a:p>
          <a:p>
            <a:pPr>
              <a:lnSpc>
                <a:spcPct val="150000"/>
              </a:lnSpc>
              <a:buFont typeface="Wingdings" pitchFamily="2" charset="2"/>
              <a:buChar char="Ø"/>
            </a:pPr>
            <a:r>
              <a:rPr lang="fr-FR" dirty="0" smtClean="0"/>
              <a:t> Chacun peut avoir accès aux interventions des</a:t>
            </a:r>
          </a:p>
          <a:p>
            <a:pPr>
              <a:lnSpc>
                <a:spcPct val="150000"/>
              </a:lnSpc>
            </a:pPr>
            <a:r>
              <a:rPr lang="fr-FR" dirty="0" smtClean="0"/>
              <a:t> autres, les commentaires étant archivés et accessibles en permanence. </a:t>
            </a:r>
          </a:p>
        </p:txBody>
      </p:sp>
      <p:pic>
        <p:nvPicPr>
          <p:cNvPr id="64514" name="Picture 2" descr="http://forex-ecole.com/wp-content/uploads/2015/02/forum_marketing_strategy_users_are_more_engaged_in_online_and_offline_activities_id6428830.jpg"/>
          <p:cNvPicPr>
            <a:picLocks noChangeAspect="1" noChangeArrowheads="1"/>
          </p:cNvPicPr>
          <p:nvPr/>
        </p:nvPicPr>
        <p:blipFill>
          <a:blip r:embed="rId2"/>
          <a:srcRect/>
          <a:stretch>
            <a:fillRect/>
          </a:stretch>
        </p:blipFill>
        <p:spPr bwMode="auto">
          <a:xfrm>
            <a:off x="5072066" y="1428736"/>
            <a:ext cx="3913742" cy="2357454"/>
          </a:xfrm>
          <a:prstGeom prst="rect">
            <a:avLst/>
          </a:prstGeom>
          <a:noFill/>
        </p:spPr>
      </p:pic>
      <p:pic>
        <p:nvPicPr>
          <p:cNvPr id="64518" name="Picture 6" descr="http://www.breathingcolor.com/000_pfw_user_files/site_uploaded/2/images/Forum_announcement_header.jpg"/>
          <p:cNvPicPr>
            <a:picLocks noChangeAspect="1" noChangeArrowheads="1"/>
          </p:cNvPicPr>
          <p:nvPr/>
        </p:nvPicPr>
        <p:blipFill>
          <a:blip r:embed="rId3"/>
          <a:srcRect/>
          <a:stretch>
            <a:fillRect/>
          </a:stretch>
        </p:blipFill>
        <p:spPr bwMode="auto">
          <a:xfrm>
            <a:off x="142844" y="3919568"/>
            <a:ext cx="3856504" cy="2724142"/>
          </a:xfrm>
          <a:prstGeom prst="rect">
            <a:avLst/>
          </a:prstGeom>
          <a:noFill/>
        </p:spPr>
      </p:pic>
      <p:sp>
        <p:nvSpPr>
          <p:cNvPr id="8" name="Rectangle 7"/>
          <p:cNvSpPr/>
          <p:nvPr/>
        </p:nvSpPr>
        <p:spPr>
          <a:xfrm>
            <a:off x="3929058" y="4125448"/>
            <a:ext cx="5214974" cy="2446824"/>
          </a:xfrm>
          <a:prstGeom prst="rect">
            <a:avLst/>
          </a:prstGeom>
        </p:spPr>
        <p:txBody>
          <a:bodyPr wrap="square">
            <a:spAutoFit/>
          </a:bodyPr>
          <a:lstStyle/>
          <a:p>
            <a:pPr>
              <a:lnSpc>
                <a:spcPct val="150000"/>
              </a:lnSpc>
              <a:buFont typeface="Wingdings" pitchFamily="2" charset="2"/>
              <a:buChar char="Ø"/>
            </a:pPr>
            <a:r>
              <a:rPr lang="fr-FR" dirty="0" smtClean="0"/>
              <a:t> Chacun peut également laisser ses propres commentaires, souvent à condition d'être inscrit. </a:t>
            </a:r>
          </a:p>
          <a:p>
            <a:pPr>
              <a:lnSpc>
                <a:spcPct val="150000"/>
              </a:lnSpc>
            </a:pPr>
            <a:endParaRPr lang="fr-FR" sz="1200" dirty="0" smtClean="0"/>
          </a:p>
          <a:p>
            <a:pPr algn="just">
              <a:lnSpc>
                <a:spcPct val="150000"/>
              </a:lnSpc>
              <a:buFont typeface="Wingdings" pitchFamily="2" charset="2"/>
              <a:buChar char="Ø"/>
            </a:pPr>
            <a:r>
              <a:rPr lang="fr-FR" dirty="0" smtClean="0"/>
              <a:t> Espace de discussion sur internet fonctionnant, de manière asynchrone, comme une boîte aux lettres publique.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nodeType="withEffect">
                                  <p:stCondLst>
                                    <p:cond delay="0"/>
                                  </p:stCondLst>
                                  <p:childTnLst>
                                    <p:set>
                                      <p:cBhvr>
                                        <p:cTn id="9" dur="1" fill="hold">
                                          <p:stCondLst>
                                            <p:cond delay="0"/>
                                          </p:stCondLst>
                                        </p:cTn>
                                        <p:tgtEl>
                                          <p:spTgt spid="64514"/>
                                        </p:tgtEl>
                                        <p:attrNameLst>
                                          <p:attrName>style.visibility</p:attrName>
                                        </p:attrNameLst>
                                      </p:cBhvr>
                                      <p:to>
                                        <p:strVal val="visible"/>
                                      </p:to>
                                    </p:set>
                                    <p:animEffect transition="in" filter="checkerboard(across)">
                                      <p:cBhvr>
                                        <p:cTn id="10" dur="500"/>
                                        <p:tgtEl>
                                          <p:spTgt spid="645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par>
                                <p:cTn id="16" presetID="5" presetClass="entr" presetSubtype="10" fill="hold" nodeType="withEffect">
                                  <p:stCondLst>
                                    <p:cond delay="0"/>
                                  </p:stCondLst>
                                  <p:childTnLst>
                                    <p:set>
                                      <p:cBhvr>
                                        <p:cTn id="17" dur="1" fill="hold">
                                          <p:stCondLst>
                                            <p:cond delay="0"/>
                                          </p:stCondLst>
                                        </p:cTn>
                                        <p:tgtEl>
                                          <p:spTgt spid="64518"/>
                                        </p:tgtEl>
                                        <p:attrNameLst>
                                          <p:attrName>style.visibility</p:attrName>
                                        </p:attrNameLst>
                                      </p:cBhvr>
                                      <p:to>
                                        <p:strVal val="visible"/>
                                      </p:to>
                                    </p:set>
                                    <p:animEffect transition="in" filter="checkerboard(across)">
                                      <p:cBhvr>
                                        <p:cTn id="18"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158" y="4071942"/>
            <a:ext cx="5286412" cy="2492990"/>
          </a:xfrm>
          <a:prstGeom prst="rect">
            <a:avLst/>
          </a:prstGeom>
        </p:spPr>
        <p:txBody>
          <a:bodyPr wrap="square">
            <a:spAutoFit/>
          </a:bodyPr>
          <a:lstStyle/>
          <a:p>
            <a:pPr algn="justLow">
              <a:lnSpc>
                <a:spcPct val="150000"/>
              </a:lnSpc>
              <a:buFont typeface="Wingdings" pitchFamily="2" charset="2"/>
              <a:buChar char="Ø"/>
            </a:pPr>
            <a:r>
              <a:rPr lang="fr-FR" dirty="0" smtClean="0"/>
              <a:t>Les forums, sans doute l'outil par excellence de dialogue entre visiteurs d'un site, ils  ont été intégrés aux sites marchands, sous forme d'espaces pour les commentaires. </a:t>
            </a:r>
          </a:p>
          <a:p>
            <a:pPr algn="justLow">
              <a:lnSpc>
                <a:spcPct val="150000"/>
              </a:lnSpc>
            </a:pPr>
            <a:endParaRPr lang="fr-FR" sz="1400" dirty="0" smtClean="0"/>
          </a:p>
          <a:p>
            <a:pPr algn="justLow">
              <a:lnSpc>
                <a:spcPct val="150000"/>
              </a:lnSpc>
            </a:pPr>
            <a:endParaRPr lang="fr-FR" dirty="0"/>
          </a:p>
        </p:txBody>
      </p:sp>
      <p:pic>
        <p:nvPicPr>
          <p:cNvPr id="6" name="Picture 4" descr="http://t0.gstatic.com/images?q=tbn:ANd9GcTqFJ1UOEMeAfFNxUDfkX7kkybDJXpgdNkuY81k7Mj-NiXdMnvplBXIc3Tt2A"/>
          <p:cNvPicPr>
            <a:picLocks noChangeAspect="1" noChangeArrowheads="1"/>
          </p:cNvPicPr>
          <p:nvPr/>
        </p:nvPicPr>
        <p:blipFill>
          <a:blip r:embed="rId2"/>
          <a:srcRect/>
          <a:stretch>
            <a:fillRect/>
          </a:stretch>
        </p:blipFill>
        <p:spPr bwMode="auto">
          <a:xfrm>
            <a:off x="5715008" y="3929065"/>
            <a:ext cx="3428993" cy="2615109"/>
          </a:xfrm>
          <a:prstGeom prst="rect">
            <a:avLst/>
          </a:prstGeom>
          <a:noFill/>
        </p:spPr>
      </p:pic>
      <p:pic>
        <p:nvPicPr>
          <p:cNvPr id="67586" name="Picture 2" descr="http://i2.wp.com/brunotritsch.fr/wp-content/uploads/2014/11/Super-Mod%C3%A9rateur.jpg?resize=1024%2C683"/>
          <p:cNvPicPr>
            <a:picLocks noChangeAspect="1" noChangeArrowheads="1"/>
          </p:cNvPicPr>
          <p:nvPr/>
        </p:nvPicPr>
        <p:blipFill>
          <a:blip r:embed="rId3"/>
          <a:srcRect/>
          <a:stretch>
            <a:fillRect/>
          </a:stretch>
        </p:blipFill>
        <p:spPr bwMode="auto">
          <a:xfrm>
            <a:off x="5643570" y="1357298"/>
            <a:ext cx="3322757" cy="2216253"/>
          </a:xfrm>
          <a:prstGeom prst="rect">
            <a:avLst/>
          </a:prstGeom>
          <a:noFill/>
        </p:spPr>
      </p:pic>
      <p:sp>
        <p:nvSpPr>
          <p:cNvPr id="8" name="Titre 1"/>
          <p:cNvSpPr>
            <a:spLocks noGrp="1"/>
          </p:cNvSpPr>
          <p:nvPr>
            <p:ph type="title"/>
          </p:nvPr>
        </p:nvSpPr>
        <p:spPr>
          <a:xfrm>
            <a:off x="457200" y="142852"/>
            <a:ext cx="8229600" cy="1143000"/>
          </a:xfrm>
        </p:spPr>
        <p:txBody>
          <a:bodyPr>
            <a:normAutofit/>
          </a:bodyPr>
          <a:lstStyle/>
          <a:p>
            <a:pPr algn="ctr"/>
            <a:r>
              <a:rPr lang="fr-FR" sz="6000" dirty="0" smtClean="0">
                <a:solidFill>
                  <a:srgbClr val="FF0000"/>
                </a:solidFill>
                <a:latin typeface="Times New Roman" pitchFamily="18" charset="0"/>
                <a:cs typeface="Times New Roman" pitchFamily="18" charset="0"/>
              </a:rPr>
              <a:t>Forum </a:t>
            </a:r>
            <a:endParaRPr lang="fr-FR" sz="6000" dirty="0">
              <a:solidFill>
                <a:srgbClr val="FF0000"/>
              </a:solidFill>
              <a:latin typeface="Times New Roman" pitchFamily="18" charset="0"/>
              <a:cs typeface="Times New Roman" pitchFamily="18" charset="0"/>
            </a:endParaRPr>
          </a:p>
        </p:txBody>
      </p:sp>
      <p:sp>
        <p:nvSpPr>
          <p:cNvPr id="7" name="Rectangle 6"/>
          <p:cNvSpPr/>
          <p:nvPr/>
        </p:nvSpPr>
        <p:spPr>
          <a:xfrm>
            <a:off x="714348" y="1785926"/>
            <a:ext cx="4572000" cy="1323439"/>
          </a:xfrm>
          <a:prstGeom prst="rect">
            <a:avLst/>
          </a:prstGeom>
        </p:spPr>
        <p:txBody>
          <a:bodyPr>
            <a:spAutoFit/>
          </a:bodyPr>
          <a:lstStyle/>
          <a:p>
            <a:pPr algn="just"/>
            <a:r>
              <a:rPr lang="fr-FR" sz="2000" dirty="0" smtClean="0">
                <a:latin typeface="Times New Roman" pitchFamily="18" charset="0"/>
                <a:cs typeface="Times New Roman" pitchFamily="18" charset="0"/>
              </a:rPr>
              <a:t>est souvent mis en place sur le forum afin d'animer les débats et de vérifier que les messages publiés sont conformes à la charte d'utilisation du forum.</a:t>
            </a:r>
            <a:endParaRPr lang="fr-FR" sz="2000" dirty="0">
              <a:latin typeface="Times New Roman" pitchFamily="18" charset="0"/>
              <a:cs typeface="Times New Roman" pitchFamily="18" charset="0"/>
            </a:endParaRPr>
          </a:p>
        </p:txBody>
      </p:sp>
      <p:sp>
        <p:nvSpPr>
          <p:cNvPr id="9" name="Rectangle 8"/>
          <p:cNvSpPr/>
          <p:nvPr/>
        </p:nvSpPr>
        <p:spPr>
          <a:xfrm>
            <a:off x="357158" y="1214422"/>
            <a:ext cx="1999265" cy="369332"/>
          </a:xfrm>
          <a:prstGeom prst="rect">
            <a:avLst/>
          </a:prstGeom>
        </p:spPr>
        <p:txBody>
          <a:bodyPr wrap="none">
            <a:spAutoFit/>
          </a:bodyPr>
          <a:lstStyle/>
          <a:p>
            <a:r>
              <a:rPr lang="fr-FR" dirty="0" smtClean="0">
                <a:solidFill>
                  <a:srgbClr val="0070C0"/>
                </a:solidFill>
                <a:latin typeface="Algerian" pitchFamily="82" charset="0"/>
                <a:cs typeface="Times New Roman" pitchFamily="18" charset="0"/>
              </a:rPr>
              <a:t>Un modérateur</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67586"/>
                                        </p:tgtEl>
                                        <p:attrNameLst>
                                          <p:attrName>style.visibility</p:attrName>
                                        </p:attrNameLst>
                                      </p:cBhvr>
                                      <p:to>
                                        <p:strVal val="visible"/>
                                      </p:to>
                                    </p:set>
                                    <p:animEffect transition="in" filter="checkerboard(across)">
                                      <p:cBhvr>
                                        <p:cTn id="10" dur="500"/>
                                        <p:tgtEl>
                                          <p:spTgt spid="6758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par>
                                <p:cTn id="16" presetID="5"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57200" y="357166"/>
            <a:ext cx="8229600" cy="1143000"/>
          </a:xfrm>
        </p:spPr>
        <p:txBody>
          <a:bodyPr>
            <a:normAutofit/>
          </a:bodyPr>
          <a:lstStyle/>
          <a:p>
            <a:r>
              <a:rPr lang="fr-FR" sz="6000" dirty="0" smtClean="0">
                <a:solidFill>
                  <a:srgbClr val="FF0000"/>
                </a:solidFill>
                <a:latin typeface="Times New Roman" pitchFamily="18" charset="0"/>
                <a:cs typeface="Times New Roman" pitchFamily="18" charset="0"/>
              </a:rPr>
              <a:t>        Forum </a:t>
            </a:r>
            <a:endParaRPr lang="fr-FR" sz="6000" dirty="0">
              <a:solidFill>
                <a:srgbClr val="FF0000"/>
              </a:solidFill>
              <a:latin typeface="Times New Roman" pitchFamily="18" charset="0"/>
              <a:cs typeface="Times New Roman" pitchFamily="18" charset="0"/>
            </a:endParaRPr>
          </a:p>
        </p:txBody>
      </p:sp>
      <p:sp>
        <p:nvSpPr>
          <p:cNvPr id="5" name="Rectangle 4"/>
          <p:cNvSpPr/>
          <p:nvPr/>
        </p:nvSpPr>
        <p:spPr>
          <a:xfrm>
            <a:off x="214282" y="2195209"/>
            <a:ext cx="6715172" cy="4662815"/>
          </a:xfrm>
          <a:prstGeom prst="rect">
            <a:avLst/>
          </a:prstGeom>
        </p:spPr>
        <p:txBody>
          <a:bodyPr wrap="square">
            <a:spAutoFit/>
          </a:bodyPr>
          <a:lstStyle/>
          <a:p>
            <a:pPr algn="justLow">
              <a:lnSpc>
                <a:spcPct val="150000"/>
              </a:lnSpc>
              <a:buFont typeface="Wingdings" pitchFamily="2" charset="2"/>
              <a:buChar char="Ø"/>
            </a:pPr>
            <a:r>
              <a:rPr lang="fr-FR" dirty="0" smtClean="0"/>
              <a:t>Les bonnes critiques augmentent les ventes du produit, tandis que les mauvaises critiques augmentent la confiance dans la marque (jugée plus transparente donc digne de confiance) et renforce le poids des critiques positives… </a:t>
            </a:r>
          </a:p>
          <a:p>
            <a:pPr algn="justLow">
              <a:lnSpc>
                <a:spcPct val="150000"/>
              </a:lnSpc>
            </a:pPr>
            <a:endParaRPr lang="fr-FR" dirty="0" smtClean="0"/>
          </a:p>
          <a:p>
            <a:pPr algn="justLow">
              <a:lnSpc>
                <a:spcPct val="150000"/>
              </a:lnSpc>
              <a:buFont typeface="Wingdings" pitchFamily="2" charset="2"/>
              <a:buChar char="Ø"/>
            </a:pPr>
            <a:r>
              <a:rPr lang="fr-FR" dirty="0" smtClean="0"/>
              <a:t>Laisser ses clients commenter librement ses produits peut paraitre très risqué, mais on s'aperçoit que les commentaires laissés par les internautes crédibilisent la marque en lui donnant une image de transparence, comme une sorte de bouche à oreille. </a:t>
            </a:r>
          </a:p>
          <a:p>
            <a:pPr algn="justLow">
              <a:lnSpc>
                <a:spcPct val="150000"/>
              </a:lnSpc>
            </a:pPr>
            <a:endParaRPr lang="fr-FR" dirty="0" smtClean="0"/>
          </a:p>
          <a:p>
            <a:pPr algn="just">
              <a:lnSpc>
                <a:spcPct val="150000"/>
              </a:lnSpc>
              <a:buFont typeface="Wingdings" pitchFamily="2" charset="2"/>
              <a:buChar char="Ø"/>
            </a:pPr>
            <a:endParaRPr lang="fr-FR" dirty="0"/>
          </a:p>
        </p:txBody>
      </p:sp>
      <p:pic>
        <p:nvPicPr>
          <p:cNvPr id="66562" name="Picture 2" descr="http://desobeissance.fr/wp-content/uploads/forum.gif"/>
          <p:cNvPicPr>
            <a:picLocks noChangeAspect="1" noChangeArrowheads="1"/>
          </p:cNvPicPr>
          <p:nvPr/>
        </p:nvPicPr>
        <p:blipFill>
          <a:blip r:embed="rId2"/>
          <a:srcRect/>
          <a:stretch>
            <a:fillRect/>
          </a:stretch>
        </p:blipFill>
        <p:spPr bwMode="auto">
          <a:xfrm>
            <a:off x="6719886" y="3071810"/>
            <a:ext cx="2424114" cy="2089753"/>
          </a:xfrm>
          <a:prstGeom prst="rect">
            <a:avLst/>
          </a:prstGeom>
          <a:noFill/>
        </p:spPr>
      </p:pic>
      <p:pic>
        <p:nvPicPr>
          <p:cNvPr id="66566" name="Picture 6" descr="http://www.ctoulon.com/forum/uploads/monthly_06_2014/post-1-0-10690700-1402744905.jpg"/>
          <p:cNvPicPr>
            <a:picLocks noChangeAspect="1" noChangeArrowheads="1"/>
          </p:cNvPicPr>
          <p:nvPr/>
        </p:nvPicPr>
        <p:blipFill>
          <a:blip r:embed="rId3"/>
          <a:srcRect/>
          <a:stretch>
            <a:fillRect/>
          </a:stretch>
        </p:blipFill>
        <p:spPr bwMode="auto">
          <a:xfrm>
            <a:off x="5470086" y="-1"/>
            <a:ext cx="3673915" cy="2143117"/>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5720" y="704088"/>
            <a:ext cx="8643998" cy="1143000"/>
          </a:xfrm>
        </p:spPr>
        <p:txBody>
          <a:bodyPr>
            <a:noAutofit/>
          </a:bodyPr>
          <a:lstStyle/>
          <a:p>
            <a:pPr algn="ctr"/>
            <a:r>
              <a:rPr lang="fr-FR" sz="4000" b="1" dirty="0" smtClean="0">
                <a:solidFill>
                  <a:srgbClr val="FF0000"/>
                </a:solidFill>
                <a:latin typeface="Times New Roman" pitchFamily="18" charset="0"/>
                <a:cs typeface="Times New Roman" pitchFamily="18" charset="0"/>
              </a:rPr>
              <a:t>La newsletter = Lettre d'information </a:t>
            </a:r>
            <a:endParaRPr lang="fr-FR" sz="4000" b="1" dirty="0">
              <a:solidFill>
                <a:srgbClr val="FF0000"/>
              </a:solidFill>
              <a:latin typeface="Times New Roman" pitchFamily="18" charset="0"/>
              <a:cs typeface="Times New Roman" pitchFamily="18" charset="0"/>
            </a:endParaRPr>
          </a:p>
        </p:txBody>
      </p:sp>
      <p:sp>
        <p:nvSpPr>
          <p:cNvPr id="3" name="Espace réservé du contenu 2"/>
          <p:cNvSpPr>
            <a:spLocks noGrp="1"/>
          </p:cNvSpPr>
          <p:nvPr>
            <p:ph idx="1"/>
          </p:nvPr>
        </p:nvSpPr>
        <p:spPr>
          <a:xfrm>
            <a:off x="285720" y="4643446"/>
            <a:ext cx="6357982" cy="1500198"/>
          </a:xfrm>
        </p:spPr>
        <p:txBody>
          <a:bodyPr>
            <a:normAutofit fontScale="92500" lnSpcReduction="20000"/>
          </a:bodyPr>
          <a:lstStyle/>
          <a:p>
            <a:pPr algn="just"/>
            <a:r>
              <a:rPr lang="fr-FR" sz="1800" dirty="0" smtClean="0"/>
              <a:t>Une </a:t>
            </a:r>
            <a:r>
              <a:rPr lang="fr-FR" sz="1800" b="1" dirty="0" smtClean="0"/>
              <a:t>lettre d'information </a:t>
            </a:r>
            <a:r>
              <a:rPr lang="fr-FR" sz="1800" dirty="0" smtClean="0"/>
              <a:t>ou </a:t>
            </a:r>
            <a:r>
              <a:rPr lang="fr-FR" sz="1800" b="1" dirty="0" smtClean="0"/>
              <a:t>infolettre : </a:t>
            </a:r>
            <a:r>
              <a:rPr lang="fr-FR" sz="1800" dirty="0" smtClean="0"/>
              <a:t>est un document d'information envoyé de manière périodique par courrier  électronique à une liste de diffusion regroupant l'ensemble des personnes qui y sont inscrites volontairement sur des sites commerciaux ou  informatifs.</a:t>
            </a:r>
          </a:p>
          <a:p>
            <a:pPr algn="just">
              <a:buNone/>
            </a:pPr>
            <a:r>
              <a:rPr lang="fr-FR" sz="1800" dirty="0" smtClean="0"/>
              <a:t> </a:t>
            </a:r>
          </a:p>
          <a:p>
            <a:pPr algn="just">
              <a:buNone/>
            </a:pPr>
            <a:endParaRPr lang="fr-FR" sz="2800" dirty="0" smtClean="0"/>
          </a:p>
        </p:txBody>
      </p:sp>
      <p:pic>
        <p:nvPicPr>
          <p:cNvPr id="1026" name="Picture 2" descr="http://southlyonfirstumc.org/~southlyo/cms-assets/images/276228.newsletter-picture.jpg"/>
          <p:cNvPicPr>
            <a:picLocks noChangeAspect="1" noChangeArrowheads="1"/>
          </p:cNvPicPr>
          <p:nvPr/>
        </p:nvPicPr>
        <p:blipFill>
          <a:blip r:embed="rId2"/>
          <a:srcRect/>
          <a:stretch>
            <a:fillRect/>
          </a:stretch>
        </p:blipFill>
        <p:spPr bwMode="auto">
          <a:xfrm>
            <a:off x="2357422" y="2428868"/>
            <a:ext cx="2143108" cy="1791779"/>
          </a:xfrm>
          <a:prstGeom prst="rect">
            <a:avLst/>
          </a:prstGeom>
          <a:noFill/>
        </p:spPr>
      </p:pic>
      <p:pic>
        <p:nvPicPr>
          <p:cNvPr id="1028" name="Picture 4" descr="http://telford-mind.co.uk/wp-content/uploads/2014/07/Newsletter-logo.jpg"/>
          <p:cNvPicPr>
            <a:picLocks noChangeAspect="1" noChangeArrowheads="1"/>
          </p:cNvPicPr>
          <p:nvPr/>
        </p:nvPicPr>
        <p:blipFill>
          <a:blip r:embed="rId3"/>
          <a:srcRect/>
          <a:stretch>
            <a:fillRect/>
          </a:stretch>
        </p:blipFill>
        <p:spPr bwMode="auto">
          <a:xfrm>
            <a:off x="6715140" y="4000504"/>
            <a:ext cx="1897196" cy="1743049"/>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285720" y="704088"/>
            <a:ext cx="8643998" cy="1143000"/>
          </a:xfrm>
        </p:spPr>
        <p:txBody>
          <a:bodyPr>
            <a:noAutofit/>
          </a:bodyPr>
          <a:lstStyle/>
          <a:p>
            <a:pPr algn="ctr"/>
            <a:r>
              <a:rPr lang="fr-FR" sz="4000" b="1" dirty="0" smtClean="0">
                <a:solidFill>
                  <a:srgbClr val="FF0000"/>
                </a:solidFill>
                <a:latin typeface="Times New Roman" pitchFamily="18" charset="0"/>
                <a:cs typeface="Times New Roman" pitchFamily="18" charset="0"/>
              </a:rPr>
              <a:t>Les caractéristique de  newsletter  </a:t>
            </a:r>
            <a:endParaRPr lang="fr-FR" sz="4000" b="1" dirty="0">
              <a:solidFill>
                <a:srgbClr val="FF0000"/>
              </a:solidFill>
              <a:latin typeface="Times New Roman" pitchFamily="18" charset="0"/>
              <a:cs typeface="Times New Roman" pitchFamily="18" charset="0"/>
            </a:endParaRPr>
          </a:p>
        </p:txBody>
      </p:sp>
      <p:sp>
        <p:nvSpPr>
          <p:cNvPr id="6" name="Rectangle 5"/>
          <p:cNvSpPr/>
          <p:nvPr/>
        </p:nvSpPr>
        <p:spPr>
          <a:xfrm>
            <a:off x="357158" y="2424067"/>
            <a:ext cx="8215370" cy="4247317"/>
          </a:xfrm>
          <a:prstGeom prst="rect">
            <a:avLst/>
          </a:prstGeom>
        </p:spPr>
        <p:txBody>
          <a:bodyPr wrap="square">
            <a:spAutoFit/>
          </a:bodyPr>
          <a:lstStyle/>
          <a:p>
            <a:r>
              <a:rPr lang="fr-FR" dirty="0" smtClean="0"/>
              <a:t>Une lettre d'information électronique permet  de recevoir directement par courrier électronique des informations sur :</a:t>
            </a:r>
          </a:p>
          <a:p>
            <a:endParaRPr lang="fr-FR" dirty="0" smtClean="0"/>
          </a:p>
          <a:p>
            <a:endParaRPr lang="fr-FR" dirty="0" smtClean="0"/>
          </a:p>
          <a:p>
            <a:r>
              <a:rPr lang="fr-FR" dirty="0" smtClean="0"/>
              <a:t>- Les dossiers d'actualité d'un journal en ligne (sous forme de nouvelles brèves) </a:t>
            </a:r>
          </a:p>
          <a:p>
            <a:r>
              <a:rPr lang="fr-FR" dirty="0" smtClean="0"/>
              <a:t>le sommaire de certaines publications.</a:t>
            </a:r>
          </a:p>
          <a:p>
            <a:endParaRPr lang="fr-FR" dirty="0" smtClean="0"/>
          </a:p>
          <a:p>
            <a:r>
              <a:rPr lang="fr-FR" dirty="0" smtClean="0"/>
              <a:t>- Les nouveaux produits et les promotions d'une entreprise commerciale ;</a:t>
            </a:r>
          </a:p>
          <a:p>
            <a:r>
              <a:rPr lang="fr-FR" dirty="0" smtClean="0"/>
              <a:t>les activités d'une association, etc.</a:t>
            </a:r>
          </a:p>
          <a:p>
            <a:endParaRPr lang="fr-FR" dirty="0" smtClean="0"/>
          </a:p>
          <a:p>
            <a:r>
              <a:rPr lang="fr-FR" dirty="0" smtClean="0"/>
              <a:t>- Vous retrouver souvent ce termes  lors des passages des commandes sur des sites e-commerces qui vous proposent de s’abonner  à  leur newsletter. </a:t>
            </a:r>
          </a:p>
          <a:p>
            <a:endParaRPr lang="fr-FR" dirty="0" smtClean="0"/>
          </a:p>
          <a:p>
            <a:endParaRPr lang="fr-FR" dirty="0" smtClean="0"/>
          </a:p>
          <a:p>
            <a:endParaRPr lang="fr-FR"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285720" y="704088"/>
            <a:ext cx="8643998" cy="1143000"/>
          </a:xfrm>
        </p:spPr>
        <p:txBody>
          <a:bodyPr>
            <a:noAutofit/>
          </a:bodyPr>
          <a:lstStyle/>
          <a:p>
            <a:pPr algn="ctr"/>
            <a:r>
              <a:rPr lang="fr-FR" sz="4000" b="1" dirty="0" smtClean="0">
                <a:solidFill>
                  <a:srgbClr val="FF0000"/>
                </a:solidFill>
                <a:latin typeface="Times New Roman" pitchFamily="18" charset="0"/>
                <a:cs typeface="Times New Roman" pitchFamily="18" charset="0"/>
              </a:rPr>
              <a:t>Les caractéristique de  newsletter  </a:t>
            </a:r>
            <a:endParaRPr lang="fr-FR" sz="4000" b="1" dirty="0">
              <a:solidFill>
                <a:srgbClr val="FF0000"/>
              </a:solidFill>
              <a:latin typeface="Times New Roman" pitchFamily="18" charset="0"/>
              <a:cs typeface="Times New Roman" pitchFamily="18" charset="0"/>
            </a:endParaRPr>
          </a:p>
        </p:txBody>
      </p:sp>
      <p:sp>
        <p:nvSpPr>
          <p:cNvPr id="4" name="Rectangle 3"/>
          <p:cNvSpPr/>
          <p:nvPr/>
        </p:nvSpPr>
        <p:spPr>
          <a:xfrm>
            <a:off x="357158" y="2285992"/>
            <a:ext cx="8429684" cy="2862322"/>
          </a:xfrm>
          <a:prstGeom prst="rect">
            <a:avLst/>
          </a:prstGeom>
        </p:spPr>
        <p:txBody>
          <a:bodyPr wrap="square">
            <a:spAutoFit/>
          </a:bodyPr>
          <a:lstStyle/>
          <a:p>
            <a:pPr algn="just">
              <a:buFontTx/>
              <a:buChar char="-"/>
            </a:pPr>
            <a:r>
              <a:rPr lang="fr-FR" dirty="0" smtClean="0"/>
              <a:t> Si la lettre d'information est quelquefois éditée uniquement en mode texte  , son habillage est souvent en adéquation avec l</a:t>
            </a:r>
            <a:r>
              <a:rPr lang="fr-FR" dirty="0" smtClean="0">
                <a:hlinkClick r:id="rId2" tooltip="Identité visuelle"/>
              </a:rPr>
              <a:t>‘</a:t>
            </a:r>
            <a:r>
              <a:rPr lang="fr-FR" dirty="0" smtClean="0"/>
              <a:t>identité visuelle  de l</a:t>
            </a:r>
            <a:r>
              <a:rPr lang="fr-FR" dirty="0" smtClean="0">
                <a:hlinkClick r:id="rId3" tooltip="Organisation"/>
              </a:rPr>
              <a:t>‘</a:t>
            </a:r>
            <a:r>
              <a:rPr lang="fr-FR" dirty="0" smtClean="0"/>
              <a:t>organisation ou du site web qui l'édite.</a:t>
            </a:r>
          </a:p>
          <a:p>
            <a:pPr algn="just"/>
            <a:endParaRPr lang="fr-FR" dirty="0" smtClean="0"/>
          </a:p>
          <a:p>
            <a:pPr algn="just">
              <a:buFontTx/>
              <a:buChar char="-"/>
            </a:pPr>
            <a:r>
              <a:rPr lang="fr-FR" dirty="0" smtClean="0"/>
              <a:t>La périodicité d'une lettre d'information est variable (quotidienne, hebdomadaire, mensuelle, etc.) selon les sites et la nature de l'information.</a:t>
            </a:r>
          </a:p>
          <a:p>
            <a:pPr algn="just">
              <a:buFontTx/>
              <a:buChar char="-"/>
            </a:pPr>
            <a:endParaRPr lang="fr-FR" dirty="0" smtClean="0"/>
          </a:p>
          <a:p>
            <a:pPr algn="just">
              <a:buFontTx/>
              <a:buChar char="-"/>
            </a:pPr>
            <a:r>
              <a:rPr lang="fr-FR" dirty="0" smtClean="0"/>
              <a:t> Les infolettres, généralement gratuites, sont la plupart du temps archivées sur les sites Web qui les émettent.</a:t>
            </a:r>
          </a:p>
          <a:p>
            <a:endParaRPr lang="fr-FR"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85720" y="704088"/>
            <a:ext cx="8643998" cy="1143000"/>
          </a:xfrm>
        </p:spPr>
        <p:txBody>
          <a:bodyPr>
            <a:noAutofit/>
          </a:bodyPr>
          <a:lstStyle/>
          <a:p>
            <a:pPr algn="ctr"/>
            <a:r>
              <a:rPr lang="fr-FR" sz="4000" b="1" dirty="0" smtClean="0">
                <a:solidFill>
                  <a:srgbClr val="FF0000"/>
                </a:solidFill>
                <a:latin typeface="Times New Roman" pitchFamily="18" charset="0"/>
                <a:cs typeface="Times New Roman" pitchFamily="18" charset="0"/>
              </a:rPr>
              <a:t>Intérêts d’une newsletter  </a:t>
            </a:r>
            <a:endParaRPr lang="fr-FR" sz="4000" b="1" dirty="0">
              <a:solidFill>
                <a:srgbClr val="FF0000"/>
              </a:solidFill>
              <a:latin typeface="Times New Roman" pitchFamily="18" charset="0"/>
              <a:cs typeface="Times New Roman" pitchFamily="18" charset="0"/>
            </a:endParaRPr>
          </a:p>
        </p:txBody>
      </p:sp>
      <p:sp>
        <p:nvSpPr>
          <p:cNvPr id="5" name="Rectangle 4"/>
          <p:cNvSpPr/>
          <p:nvPr/>
        </p:nvSpPr>
        <p:spPr>
          <a:xfrm>
            <a:off x="285720" y="2071678"/>
            <a:ext cx="8572560" cy="4524315"/>
          </a:xfrm>
          <a:prstGeom prst="rect">
            <a:avLst/>
          </a:prstGeom>
        </p:spPr>
        <p:txBody>
          <a:bodyPr wrap="square">
            <a:spAutoFit/>
          </a:bodyPr>
          <a:lstStyle/>
          <a:p>
            <a:pPr>
              <a:lnSpc>
                <a:spcPct val="200000"/>
              </a:lnSpc>
              <a:buFont typeface="Wingdings" pitchFamily="2" charset="2"/>
              <a:buChar char="Ø"/>
            </a:pPr>
            <a:r>
              <a:rPr lang="fr-FR" dirty="0" smtClean="0"/>
              <a:t> S'inscrit dans un projet global de communication/marketing de l'entreprise</a:t>
            </a:r>
          </a:p>
          <a:p>
            <a:pPr>
              <a:lnSpc>
                <a:spcPct val="200000"/>
              </a:lnSpc>
              <a:buFont typeface="Wingdings" pitchFamily="2" charset="2"/>
              <a:buChar char="Ø"/>
            </a:pPr>
            <a:r>
              <a:rPr lang="fr-FR" dirty="0" smtClean="0"/>
              <a:t> Développer la notoriété, valoriser  l’image d’une entreprise</a:t>
            </a:r>
          </a:p>
          <a:p>
            <a:pPr>
              <a:lnSpc>
                <a:spcPct val="200000"/>
              </a:lnSpc>
              <a:buFont typeface="Wingdings" pitchFamily="2" charset="2"/>
              <a:buChar char="Ø"/>
            </a:pPr>
            <a:r>
              <a:rPr lang="fr-FR" dirty="0" smtClean="0"/>
              <a:t> Communiquer sur un nouveau produit ou service, créer des contacts commerciaux.</a:t>
            </a:r>
          </a:p>
          <a:p>
            <a:pPr>
              <a:lnSpc>
                <a:spcPct val="200000"/>
              </a:lnSpc>
              <a:buFont typeface="Wingdings" pitchFamily="2" charset="2"/>
              <a:buChar char="Ø"/>
            </a:pPr>
            <a:r>
              <a:rPr lang="fr-FR" dirty="0" smtClean="0"/>
              <a:t> Elle permet de fidéliser les internautes</a:t>
            </a:r>
          </a:p>
          <a:p>
            <a:pPr>
              <a:lnSpc>
                <a:spcPct val="200000"/>
              </a:lnSpc>
              <a:buFont typeface="Wingdings" pitchFamily="2" charset="2"/>
              <a:buChar char="Ø"/>
            </a:pPr>
            <a:r>
              <a:rPr lang="fr-FR" dirty="0" smtClean="0"/>
              <a:t> Drainer du trafic et constituer un fichier  qualifié.</a:t>
            </a:r>
          </a:p>
          <a:p>
            <a:pPr>
              <a:lnSpc>
                <a:spcPct val="200000"/>
              </a:lnSpc>
              <a:buFont typeface="Wingdings" pitchFamily="2" charset="2"/>
              <a:buChar char="Ø"/>
            </a:pPr>
            <a:r>
              <a:rPr lang="fr-FR" dirty="0" smtClean="0"/>
              <a:t>La newsletter est beaucoup moins onéreuse qu'une communication papier, permet de toucher un nombre très important de destinataires, qui sont globalement très réceptifs à ce mode de communication.</a:t>
            </a:r>
            <a:endParaRPr lang="fr-F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4000504"/>
            <a:ext cx="5000644" cy="1384995"/>
          </a:xfrm>
          <a:prstGeom prst="rect">
            <a:avLst/>
          </a:prstGeom>
        </p:spPr>
        <p:txBody>
          <a:bodyPr wrap="square">
            <a:spAutoFit/>
          </a:bodyPr>
          <a:lstStyle/>
          <a:p>
            <a:pPr algn="just"/>
            <a:r>
              <a:rPr lang="fr-FR" sz="2800" dirty="0" smtClean="0">
                <a:latin typeface="Times New Roman" pitchFamily="18" charset="0"/>
                <a:cs typeface="Times New Roman" pitchFamily="18" charset="0"/>
              </a:rPr>
              <a:t>Mettre en place une stratégie réfléchie afin d'éviter d'être considéré comme un spam </a:t>
            </a:r>
            <a:endParaRPr lang="fr-FR" sz="2800" dirty="0">
              <a:latin typeface="Times New Roman" pitchFamily="18" charset="0"/>
              <a:cs typeface="Times New Roman" pitchFamily="18" charset="0"/>
            </a:endParaRPr>
          </a:p>
        </p:txBody>
      </p:sp>
      <p:pic>
        <p:nvPicPr>
          <p:cNvPr id="68610" name="Picture 2" descr="http://www.aromalin.com/wp-content/uploads/2013/03/smiley_attention.jpg"/>
          <p:cNvPicPr>
            <a:picLocks noChangeAspect="1" noChangeArrowheads="1"/>
          </p:cNvPicPr>
          <p:nvPr/>
        </p:nvPicPr>
        <p:blipFill>
          <a:blip r:embed="rId2"/>
          <a:srcRect/>
          <a:stretch>
            <a:fillRect/>
          </a:stretch>
        </p:blipFill>
        <p:spPr bwMode="auto">
          <a:xfrm>
            <a:off x="6215074" y="3929066"/>
            <a:ext cx="2265342" cy="2243134"/>
          </a:xfrm>
          <a:prstGeom prst="rect">
            <a:avLst/>
          </a:prstGeom>
          <a:noFill/>
        </p:spPr>
      </p:pic>
      <p:pic>
        <p:nvPicPr>
          <p:cNvPr id="68612" name="Picture 4" descr="https://blog.ahrefs.com/wp-content/uploads/2015/01/Why-your-social-media-account-is-not-getting-the-right-attention.jpg"/>
          <p:cNvPicPr>
            <a:picLocks noChangeAspect="1" noChangeArrowheads="1"/>
          </p:cNvPicPr>
          <p:nvPr/>
        </p:nvPicPr>
        <p:blipFill>
          <a:blip r:embed="rId3"/>
          <a:srcRect/>
          <a:stretch>
            <a:fillRect/>
          </a:stretch>
        </p:blipFill>
        <p:spPr bwMode="auto">
          <a:xfrm>
            <a:off x="857224" y="1000108"/>
            <a:ext cx="6500858" cy="250033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44" y="1939288"/>
            <a:ext cx="8786874" cy="3243196"/>
          </a:xfrm>
          <a:prstGeom prst="rect">
            <a:avLst/>
          </a:prstGeom>
        </p:spPr>
        <p:txBody>
          <a:bodyPr wrap="square">
            <a:spAutoFit/>
          </a:bodyPr>
          <a:lstStyle/>
          <a:p>
            <a:pPr algn="justLow">
              <a:lnSpc>
                <a:spcPct val="150000"/>
              </a:lnSpc>
              <a:buFont typeface="Wingdings" pitchFamily="2" charset="2"/>
              <a:buChar char="Ø"/>
            </a:pPr>
            <a:r>
              <a:rPr lang="fr-FR" dirty="0" smtClean="0"/>
              <a:t> Faut tenir compte de l'environnement juridique : le fichier doit être déclaré à la CNIL.</a:t>
            </a:r>
          </a:p>
          <a:p>
            <a:pPr algn="justLow">
              <a:lnSpc>
                <a:spcPct val="150000"/>
              </a:lnSpc>
            </a:pPr>
            <a:endParaRPr lang="fr-FR" sz="1050" dirty="0" smtClean="0"/>
          </a:p>
          <a:p>
            <a:pPr algn="justLow">
              <a:lnSpc>
                <a:spcPct val="150000"/>
              </a:lnSpc>
              <a:buFont typeface="Wingdings" pitchFamily="2" charset="2"/>
              <a:buChar char="v"/>
            </a:pPr>
            <a:r>
              <a:rPr lang="fr-FR" dirty="0" smtClean="0"/>
              <a:t>CNIL : La </a:t>
            </a:r>
            <a:r>
              <a:rPr lang="fr-FR" b="1" dirty="0" smtClean="0"/>
              <a:t>Commission Nationale de l’Informatique et des Libertés</a:t>
            </a:r>
            <a:r>
              <a:rPr lang="fr-FR" dirty="0" smtClean="0"/>
              <a:t>  est une  autorité administrative indépendante française. </a:t>
            </a:r>
          </a:p>
          <a:p>
            <a:pPr algn="justLow">
              <a:lnSpc>
                <a:spcPct val="150000"/>
              </a:lnSpc>
              <a:buFont typeface="Wingdings" pitchFamily="2" charset="2"/>
              <a:buChar char="v"/>
            </a:pPr>
            <a:endParaRPr lang="fr-FR" sz="1400" dirty="0" smtClean="0"/>
          </a:p>
          <a:p>
            <a:pPr algn="justLow">
              <a:lnSpc>
                <a:spcPct val="150000"/>
              </a:lnSpc>
              <a:buFont typeface="Wingdings" pitchFamily="2" charset="2"/>
              <a:buChar char="v"/>
            </a:pPr>
            <a:r>
              <a:rPr lang="fr-FR" dirty="0" smtClean="0"/>
              <a:t> Elle est chargée de veiller à ce que l’informatique soit au service du citoyen et qu’elle ne porte atteinte ni à l’identité humaine, ni aux droits de l’homme, ni à la vie privée, ni aux libertés individuelles ou publiques.</a:t>
            </a:r>
            <a:endParaRPr lang="fr-FR" dirty="0"/>
          </a:p>
        </p:txBody>
      </p:sp>
      <p:sp>
        <p:nvSpPr>
          <p:cNvPr id="5" name="Titre 1"/>
          <p:cNvSpPr>
            <a:spLocks noGrp="1"/>
          </p:cNvSpPr>
          <p:nvPr>
            <p:ph type="title"/>
          </p:nvPr>
        </p:nvSpPr>
        <p:spPr>
          <a:xfrm>
            <a:off x="285720" y="642926"/>
            <a:ext cx="8643998" cy="1143000"/>
          </a:xfrm>
        </p:spPr>
        <p:txBody>
          <a:bodyPr>
            <a:noAutofit/>
          </a:bodyPr>
          <a:lstStyle/>
          <a:p>
            <a:pPr algn="ctr"/>
            <a:r>
              <a:rPr lang="fr-FR" sz="4000" b="1" dirty="0" smtClean="0">
                <a:solidFill>
                  <a:srgbClr val="FF0000"/>
                </a:solidFill>
                <a:latin typeface="Times New Roman" pitchFamily="18" charset="0"/>
                <a:cs typeface="Times New Roman" pitchFamily="18" charset="0"/>
              </a:rPr>
              <a:t>Consigne pour une newsletter  </a:t>
            </a:r>
            <a:endParaRPr lang="fr-FR" sz="4000" b="1" dirty="0">
              <a:solidFill>
                <a:srgbClr val="FF0000"/>
              </a:solidFill>
              <a:latin typeface="Times New Roman" pitchFamily="18" charset="0"/>
              <a:cs typeface="Times New Roman" pitchFamily="18" charset="0"/>
            </a:endParaRPr>
          </a:p>
        </p:txBody>
      </p:sp>
      <p:pic>
        <p:nvPicPr>
          <p:cNvPr id="73730" name="Picture 2" descr="http://img.clubic.com/01591228-photo-cnil-logo.jpg"/>
          <p:cNvPicPr>
            <a:picLocks noChangeAspect="1" noChangeArrowheads="1"/>
          </p:cNvPicPr>
          <p:nvPr/>
        </p:nvPicPr>
        <p:blipFill>
          <a:blip r:embed="rId2"/>
          <a:srcRect t="26133" b="24215"/>
          <a:stretch>
            <a:fillRect/>
          </a:stretch>
        </p:blipFill>
        <p:spPr bwMode="auto">
          <a:xfrm>
            <a:off x="2143107" y="5072074"/>
            <a:ext cx="5414211" cy="1714512"/>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34" y="2179891"/>
            <a:ext cx="8072494" cy="4178067"/>
          </a:xfrm>
          <a:prstGeom prst="rect">
            <a:avLst/>
          </a:prstGeom>
        </p:spPr>
        <p:txBody>
          <a:bodyPr wrap="square">
            <a:spAutoFit/>
          </a:bodyPr>
          <a:lstStyle/>
          <a:p>
            <a:pPr algn="justLow">
              <a:lnSpc>
                <a:spcPct val="150000"/>
              </a:lnSpc>
              <a:buFont typeface="Wingdings" pitchFamily="2" charset="2"/>
              <a:buChar char="Ø"/>
            </a:pPr>
            <a:r>
              <a:rPr lang="fr-FR" dirty="0" smtClean="0"/>
              <a:t>La gestion de l'abonnement doit être claire.</a:t>
            </a:r>
          </a:p>
          <a:p>
            <a:pPr algn="justLow">
              <a:lnSpc>
                <a:spcPct val="150000"/>
              </a:lnSpc>
            </a:pPr>
            <a:endParaRPr lang="fr-FR" sz="1100" dirty="0" smtClean="0"/>
          </a:p>
          <a:p>
            <a:pPr algn="justLow">
              <a:lnSpc>
                <a:spcPct val="150000"/>
              </a:lnSpc>
              <a:buFont typeface="Wingdings" pitchFamily="2" charset="2"/>
              <a:buChar char="Ø"/>
            </a:pPr>
            <a:r>
              <a:rPr lang="fr-FR" dirty="0" smtClean="0"/>
              <a:t> La procédure de "désinscription" doit être simple.</a:t>
            </a:r>
          </a:p>
          <a:p>
            <a:pPr algn="justLow">
              <a:lnSpc>
                <a:spcPct val="150000"/>
              </a:lnSpc>
            </a:pPr>
            <a:endParaRPr lang="fr-FR" sz="1100" dirty="0" smtClean="0"/>
          </a:p>
          <a:p>
            <a:pPr algn="justLow">
              <a:lnSpc>
                <a:spcPct val="150000"/>
              </a:lnSpc>
              <a:buFont typeface="Wingdings" pitchFamily="2" charset="2"/>
              <a:buChar char="Ø"/>
            </a:pPr>
            <a:r>
              <a:rPr lang="fr-FR" dirty="0" smtClean="0"/>
              <a:t>Les informations légales doivent être signalées. Afin de contrôler l'efficacité de l'outil.</a:t>
            </a:r>
          </a:p>
          <a:p>
            <a:pPr algn="justLow">
              <a:lnSpc>
                <a:spcPct val="150000"/>
              </a:lnSpc>
            </a:pPr>
            <a:endParaRPr lang="fr-FR" sz="1100" dirty="0" smtClean="0"/>
          </a:p>
          <a:p>
            <a:pPr algn="justLow">
              <a:lnSpc>
                <a:spcPct val="150000"/>
              </a:lnSpc>
              <a:buFont typeface="Wingdings" pitchFamily="2" charset="2"/>
              <a:buChar char="Ø"/>
            </a:pPr>
            <a:r>
              <a:rPr lang="fr-FR" dirty="0" smtClean="0"/>
              <a:t>Des indicateurs tels que les taux d'ouvertures, les taux de clics, les taux de transformation doivent être suivis. Généralement, les meilleures performances sont observées quand les envois sont fait le mardi ou jeudi, de préférence en milieu de matinée ou début d'après-midi. </a:t>
            </a:r>
            <a:endParaRPr lang="fr-FR" dirty="0"/>
          </a:p>
        </p:txBody>
      </p:sp>
      <p:sp>
        <p:nvSpPr>
          <p:cNvPr id="6" name="Titre 1"/>
          <p:cNvSpPr>
            <a:spLocks noGrp="1"/>
          </p:cNvSpPr>
          <p:nvPr>
            <p:ph type="title"/>
          </p:nvPr>
        </p:nvSpPr>
        <p:spPr>
          <a:xfrm>
            <a:off x="285720" y="642926"/>
            <a:ext cx="8643998" cy="1143000"/>
          </a:xfrm>
        </p:spPr>
        <p:txBody>
          <a:bodyPr>
            <a:noAutofit/>
          </a:bodyPr>
          <a:lstStyle/>
          <a:p>
            <a:pPr algn="ctr"/>
            <a:r>
              <a:rPr lang="fr-FR" sz="4000" b="1" dirty="0" smtClean="0">
                <a:solidFill>
                  <a:srgbClr val="FF0000"/>
                </a:solidFill>
                <a:latin typeface="Times New Roman" pitchFamily="18" charset="0"/>
                <a:cs typeface="Times New Roman" pitchFamily="18" charset="0"/>
              </a:rPr>
              <a:t>Consigne pour une newsletter  </a:t>
            </a:r>
            <a:endParaRPr lang="fr-FR" sz="40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56"/>
          <p:cNvGrpSpPr/>
          <p:nvPr/>
        </p:nvGrpSpPr>
        <p:grpSpPr>
          <a:xfrm>
            <a:off x="2214546" y="2053818"/>
            <a:ext cx="4499900" cy="2589628"/>
            <a:chOff x="4973069" y="1928802"/>
            <a:chExt cx="3528023" cy="2071702"/>
          </a:xfrm>
        </p:grpSpPr>
        <p:cxnSp>
          <p:nvCxnSpPr>
            <p:cNvPr id="10" name="Connecteur droit 9"/>
            <p:cNvCxnSpPr>
              <a:endCxn id="7" idx="2"/>
            </p:cNvCxnSpPr>
            <p:nvPr/>
          </p:nvCxnSpPr>
          <p:spPr>
            <a:xfrm flipV="1">
              <a:off x="5014916" y="2107397"/>
              <a:ext cx="1343034" cy="182564"/>
            </a:xfrm>
            <a:prstGeom prst="line">
              <a:avLst/>
            </a:prstGeom>
            <a:ln w="7620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1" name="Connecteur droit 10"/>
            <p:cNvCxnSpPr>
              <a:endCxn id="16" idx="2"/>
            </p:cNvCxnSpPr>
            <p:nvPr/>
          </p:nvCxnSpPr>
          <p:spPr>
            <a:xfrm>
              <a:off x="6643702" y="2157404"/>
              <a:ext cx="863606" cy="300833"/>
            </a:xfrm>
            <a:prstGeom prst="line">
              <a:avLst/>
            </a:prstGeom>
            <a:ln w="7620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4" name="Connecteur droit 13"/>
            <p:cNvCxnSpPr/>
            <p:nvPr/>
          </p:nvCxnSpPr>
          <p:spPr>
            <a:xfrm flipV="1">
              <a:off x="7816582" y="2157404"/>
              <a:ext cx="490890" cy="257177"/>
            </a:xfrm>
            <a:prstGeom prst="line">
              <a:avLst/>
            </a:prstGeom>
            <a:ln w="7620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30" name="Connecteur droit 29"/>
            <p:cNvCxnSpPr>
              <a:stCxn id="27" idx="6"/>
              <a:endCxn id="24" idx="2"/>
            </p:cNvCxnSpPr>
            <p:nvPr/>
          </p:nvCxnSpPr>
          <p:spPr>
            <a:xfrm>
              <a:off x="6572264" y="3679033"/>
              <a:ext cx="785818" cy="142876"/>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2" name="Connecteur droit 31"/>
            <p:cNvCxnSpPr/>
            <p:nvPr/>
          </p:nvCxnSpPr>
          <p:spPr>
            <a:xfrm>
              <a:off x="5500694" y="3429000"/>
              <a:ext cx="928694" cy="214314"/>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4" name="Connecteur droit 33"/>
            <p:cNvCxnSpPr/>
            <p:nvPr/>
          </p:nvCxnSpPr>
          <p:spPr>
            <a:xfrm rot="16200000" flipH="1">
              <a:off x="4766224" y="2623091"/>
              <a:ext cx="941315" cy="527625"/>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6" name="Connecteur droit 35"/>
            <p:cNvCxnSpPr>
              <a:endCxn id="25" idx="6"/>
            </p:cNvCxnSpPr>
            <p:nvPr/>
          </p:nvCxnSpPr>
          <p:spPr>
            <a:xfrm rot="10800000">
              <a:off x="6072198" y="2821778"/>
              <a:ext cx="857256" cy="178595"/>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8" name="Connecteur droit 37"/>
            <p:cNvCxnSpPr>
              <a:stCxn id="25" idx="5"/>
            </p:cNvCxnSpPr>
            <p:nvPr/>
          </p:nvCxnSpPr>
          <p:spPr>
            <a:xfrm rot="16200000" flipH="1">
              <a:off x="5846525" y="3131888"/>
              <a:ext cx="766689" cy="399037"/>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0" name="Connecteur droit 39"/>
            <p:cNvCxnSpPr/>
            <p:nvPr/>
          </p:nvCxnSpPr>
          <p:spPr>
            <a:xfrm rot="5400000">
              <a:off x="7750992" y="2536026"/>
              <a:ext cx="1214446" cy="285754"/>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2" name="Connecteur droit 41"/>
            <p:cNvCxnSpPr>
              <a:stCxn id="26" idx="6"/>
            </p:cNvCxnSpPr>
            <p:nvPr/>
          </p:nvCxnSpPr>
          <p:spPr>
            <a:xfrm flipH="1">
              <a:off x="7500958" y="3250405"/>
              <a:ext cx="857256" cy="607223"/>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4" name="Connecteur droit 43"/>
            <p:cNvCxnSpPr>
              <a:stCxn id="28" idx="6"/>
            </p:cNvCxnSpPr>
            <p:nvPr/>
          </p:nvCxnSpPr>
          <p:spPr>
            <a:xfrm flipV="1">
              <a:off x="7072330" y="2500306"/>
              <a:ext cx="571504" cy="464347"/>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6" name="Connecteur droit 45"/>
            <p:cNvCxnSpPr>
              <a:endCxn id="28" idx="6"/>
            </p:cNvCxnSpPr>
            <p:nvPr/>
          </p:nvCxnSpPr>
          <p:spPr>
            <a:xfrm rot="10800000">
              <a:off x="7072330" y="2964654"/>
              <a:ext cx="1143008" cy="250033"/>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7" name="Ellipse 6"/>
            <p:cNvSpPr/>
            <p:nvPr/>
          </p:nvSpPr>
          <p:spPr>
            <a:xfrm>
              <a:off x="6357950" y="1928802"/>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6" name="Ellipse 15"/>
            <p:cNvSpPr/>
            <p:nvPr/>
          </p:nvSpPr>
          <p:spPr>
            <a:xfrm>
              <a:off x="7507308" y="2279642"/>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3" name="Ellipse 22"/>
            <p:cNvSpPr/>
            <p:nvPr/>
          </p:nvSpPr>
          <p:spPr>
            <a:xfrm>
              <a:off x="5357818" y="3214686"/>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4" name="Ellipse 23"/>
            <p:cNvSpPr/>
            <p:nvPr/>
          </p:nvSpPr>
          <p:spPr>
            <a:xfrm>
              <a:off x="7358082" y="3643314"/>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5" name="Ellipse 24"/>
            <p:cNvSpPr/>
            <p:nvPr/>
          </p:nvSpPr>
          <p:spPr>
            <a:xfrm>
              <a:off x="5786446" y="2643182"/>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6" name="Ellipse 25"/>
            <p:cNvSpPr/>
            <p:nvPr/>
          </p:nvSpPr>
          <p:spPr>
            <a:xfrm>
              <a:off x="8072462" y="3071810"/>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7" name="Ellipse 26"/>
            <p:cNvSpPr/>
            <p:nvPr/>
          </p:nvSpPr>
          <p:spPr>
            <a:xfrm>
              <a:off x="6286512" y="3500438"/>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8" name="Ellipse 27"/>
            <p:cNvSpPr/>
            <p:nvPr/>
          </p:nvSpPr>
          <p:spPr>
            <a:xfrm>
              <a:off x="6786578" y="2786058"/>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grpSp>
      <p:sp>
        <p:nvSpPr>
          <p:cNvPr id="58" name="Rectangle 57"/>
          <p:cNvSpPr/>
          <p:nvPr/>
        </p:nvSpPr>
        <p:spPr>
          <a:xfrm>
            <a:off x="2214546" y="5072074"/>
            <a:ext cx="5143536" cy="646331"/>
          </a:xfrm>
          <a:prstGeom prst="rect">
            <a:avLst/>
          </a:prstGeom>
        </p:spPr>
        <p:txBody>
          <a:bodyPr wrap="square">
            <a:spAutoFit/>
          </a:bodyPr>
          <a:lstStyle/>
          <a:p>
            <a:r>
              <a:rPr lang="fr-FR" sz="3600" b="1" dirty="0"/>
              <a:t>U</a:t>
            </a:r>
            <a:r>
              <a:rPr lang="fr-FR" sz="3600" b="1" dirty="0" smtClean="0"/>
              <a:t>ne </a:t>
            </a:r>
            <a:r>
              <a:rPr lang="fr-FR" sz="3600" b="1" dirty="0"/>
              <a:t>toile </a:t>
            </a:r>
            <a:r>
              <a:rPr lang="fr-FR" sz="3600" b="1" dirty="0" smtClean="0"/>
              <a:t>d'araignée</a:t>
            </a:r>
            <a:endParaRPr lang="fr-FR" sz="3600" b="1" dirty="0"/>
          </a:p>
        </p:txBody>
      </p:sp>
      <p:sp>
        <p:nvSpPr>
          <p:cNvPr id="60" name="Ellipse 59"/>
          <p:cNvSpPr/>
          <p:nvPr/>
        </p:nvSpPr>
        <p:spPr>
          <a:xfrm>
            <a:off x="6429388" y="1982380"/>
            <a:ext cx="364469" cy="446488"/>
          </a:xfrm>
          <a:prstGeom prst="ellipse">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59" name="Ellipse 58"/>
          <p:cNvSpPr/>
          <p:nvPr/>
        </p:nvSpPr>
        <p:spPr>
          <a:xfrm>
            <a:off x="1928794" y="2339570"/>
            <a:ext cx="364469" cy="446488"/>
          </a:xfrm>
          <a:prstGeom prst="ellipse">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41" name="ZoneTexte 40"/>
          <p:cNvSpPr txBox="1"/>
          <p:nvPr/>
        </p:nvSpPr>
        <p:spPr>
          <a:xfrm>
            <a:off x="428596" y="3113246"/>
            <a:ext cx="1428760" cy="369332"/>
          </a:xfrm>
          <a:prstGeom prst="rect">
            <a:avLst/>
          </a:prstGeom>
          <a:noFill/>
        </p:spPr>
        <p:txBody>
          <a:bodyPr wrap="square" rtlCol="0">
            <a:spAutoFit/>
          </a:bodyPr>
          <a:lstStyle/>
          <a:p>
            <a:r>
              <a:rPr lang="fr-FR" b="1" dirty="0" smtClean="0"/>
              <a:t>Californie </a:t>
            </a:r>
            <a:endParaRPr lang="fr-FR" b="1" dirty="0"/>
          </a:p>
        </p:txBody>
      </p:sp>
      <p:sp>
        <p:nvSpPr>
          <p:cNvPr id="43" name="ZoneTexte 42"/>
          <p:cNvSpPr txBox="1"/>
          <p:nvPr/>
        </p:nvSpPr>
        <p:spPr>
          <a:xfrm>
            <a:off x="6858016" y="2839636"/>
            <a:ext cx="1500198" cy="369332"/>
          </a:xfrm>
          <a:prstGeom prst="rect">
            <a:avLst/>
          </a:prstGeom>
          <a:noFill/>
        </p:spPr>
        <p:txBody>
          <a:bodyPr wrap="square" rtlCol="0">
            <a:spAutoFit/>
          </a:bodyPr>
          <a:lstStyle/>
          <a:p>
            <a:r>
              <a:rPr lang="fr-FR" b="1" dirty="0" smtClean="0"/>
              <a:t>Washington</a:t>
            </a:r>
            <a:endParaRPr lang="fr-FR" b="1" dirty="0"/>
          </a:p>
        </p:txBody>
      </p:sp>
      <p:pic>
        <p:nvPicPr>
          <p:cNvPr id="8194" name="Picture 2" descr="http://comps.canstockphoto.com/can-stock-photo_csp4686020.jpg"/>
          <p:cNvPicPr>
            <a:picLocks noChangeAspect="1" noChangeArrowheads="1"/>
          </p:cNvPicPr>
          <p:nvPr/>
        </p:nvPicPr>
        <p:blipFill>
          <a:blip r:embed="rId2"/>
          <a:srcRect b="4255"/>
          <a:stretch>
            <a:fillRect/>
          </a:stretch>
        </p:blipFill>
        <p:spPr bwMode="auto">
          <a:xfrm>
            <a:off x="6786578" y="1125124"/>
            <a:ext cx="1643042" cy="1752071"/>
          </a:xfrm>
          <a:prstGeom prst="rect">
            <a:avLst/>
          </a:prstGeom>
          <a:noFill/>
        </p:spPr>
      </p:pic>
      <p:pic>
        <p:nvPicPr>
          <p:cNvPr id="8196" name="Picture 4" descr="dessin animé, soldat, saluer - csp18442541"/>
          <p:cNvPicPr>
            <a:picLocks noChangeAspect="1" noChangeArrowheads="1"/>
          </p:cNvPicPr>
          <p:nvPr/>
        </p:nvPicPr>
        <p:blipFill>
          <a:blip r:embed="rId3" cstate="print"/>
          <a:srcRect b="3885"/>
          <a:stretch>
            <a:fillRect/>
          </a:stretch>
        </p:blipFill>
        <p:spPr bwMode="auto">
          <a:xfrm>
            <a:off x="642910" y="1143911"/>
            <a:ext cx="1036658" cy="1767163"/>
          </a:xfrm>
          <a:prstGeom prst="rect">
            <a:avLst/>
          </a:prstGeom>
          <a:noFill/>
        </p:spPr>
      </p:pic>
      <p:pic>
        <p:nvPicPr>
          <p:cNvPr id="35" name="Picture 6" descr="http://www.danielahaviel.com/wp-content/uploads/message-icon.png"/>
          <p:cNvPicPr>
            <a:picLocks noChangeAspect="1" noChangeArrowheads="1"/>
          </p:cNvPicPr>
          <p:nvPr/>
        </p:nvPicPr>
        <p:blipFill>
          <a:blip r:embed="rId4" cstate="print"/>
          <a:srcRect/>
          <a:stretch>
            <a:fillRect/>
          </a:stretch>
        </p:blipFill>
        <p:spPr bwMode="auto">
          <a:xfrm>
            <a:off x="5715008" y="1928802"/>
            <a:ext cx="422722" cy="426800"/>
          </a:xfrm>
          <a:prstGeom prst="rect">
            <a:avLst/>
          </a:prstGeom>
          <a:noFill/>
        </p:spPr>
      </p:pic>
      <p:pic>
        <p:nvPicPr>
          <p:cNvPr id="37" name="Picture 6" descr="http://www.danielahaviel.com/wp-content/uploads/message-icon.png"/>
          <p:cNvPicPr>
            <a:picLocks noChangeAspect="1" noChangeArrowheads="1"/>
          </p:cNvPicPr>
          <p:nvPr/>
        </p:nvPicPr>
        <p:blipFill>
          <a:blip r:embed="rId4" cstate="print"/>
          <a:srcRect/>
          <a:stretch>
            <a:fillRect/>
          </a:stretch>
        </p:blipFill>
        <p:spPr bwMode="auto">
          <a:xfrm>
            <a:off x="2643174" y="1857364"/>
            <a:ext cx="422722" cy="426800"/>
          </a:xfrm>
          <a:prstGeom prst="rect">
            <a:avLst/>
          </a:prstGeom>
          <a:noFill/>
        </p:spPr>
      </p:pic>
      <p:pic>
        <p:nvPicPr>
          <p:cNvPr id="39" name="Picture 6" descr="http://www.danielahaviel.com/wp-content/uploads/message-icon.png"/>
          <p:cNvPicPr>
            <a:picLocks noChangeAspect="1" noChangeArrowheads="1"/>
          </p:cNvPicPr>
          <p:nvPr/>
        </p:nvPicPr>
        <p:blipFill>
          <a:blip r:embed="rId4" cstate="print"/>
          <a:srcRect/>
          <a:stretch>
            <a:fillRect/>
          </a:stretch>
        </p:blipFill>
        <p:spPr bwMode="auto">
          <a:xfrm>
            <a:off x="4643438" y="1928802"/>
            <a:ext cx="422722" cy="4268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https://www.radioamateurs-france.fr/wp-content/uploads/2014/12/importer-flux-rss.png">
            <a:hlinkClick r:id="rId2"/>
          </p:cNvPr>
          <p:cNvPicPr>
            <a:picLocks noChangeAspect="1" noChangeArrowheads="1"/>
          </p:cNvPicPr>
          <p:nvPr/>
        </p:nvPicPr>
        <p:blipFill>
          <a:blip r:embed="rId3"/>
          <a:srcRect/>
          <a:stretch>
            <a:fillRect/>
          </a:stretch>
        </p:blipFill>
        <p:spPr bwMode="auto">
          <a:xfrm>
            <a:off x="1643042" y="3809999"/>
            <a:ext cx="6096000" cy="3048001"/>
          </a:xfrm>
          <a:prstGeom prst="rect">
            <a:avLst/>
          </a:prstGeom>
          <a:noFill/>
        </p:spPr>
      </p:pic>
      <p:pic>
        <p:nvPicPr>
          <p:cNvPr id="75780" name="Picture 4" descr="http://www.netpublic.fr/wp-content/uploads/2013/04/rss.png"/>
          <p:cNvPicPr>
            <a:picLocks noChangeAspect="1" noChangeArrowheads="1"/>
          </p:cNvPicPr>
          <p:nvPr/>
        </p:nvPicPr>
        <p:blipFill>
          <a:blip r:embed="rId4"/>
          <a:srcRect/>
          <a:stretch>
            <a:fillRect/>
          </a:stretch>
        </p:blipFill>
        <p:spPr bwMode="auto">
          <a:xfrm>
            <a:off x="1071538" y="571480"/>
            <a:ext cx="2857520" cy="2857520"/>
          </a:xfrm>
          <a:prstGeom prst="rect">
            <a:avLst/>
          </a:prstGeom>
          <a:noFill/>
        </p:spPr>
      </p:pic>
      <p:pic>
        <p:nvPicPr>
          <p:cNvPr id="75782" name="Picture 6" descr="http://www.solostream.com/wp-content/uploads/2014/06/20140110080918_0555.jpg"/>
          <p:cNvPicPr>
            <a:picLocks noChangeAspect="1" noChangeArrowheads="1"/>
          </p:cNvPicPr>
          <p:nvPr/>
        </p:nvPicPr>
        <p:blipFill>
          <a:blip r:embed="rId5" cstate="print"/>
          <a:srcRect/>
          <a:stretch>
            <a:fillRect/>
          </a:stretch>
        </p:blipFill>
        <p:spPr bwMode="auto">
          <a:xfrm>
            <a:off x="4500562" y="928670"/>
            <a:ext cx="3000396" cy="3000396"/>
          </a:xfrm>
          <a:prstGeom prst="rect">
            <a:avLst/>
          </a:prstGeom>
          <a:noFill/>
        </p:spPr>
      </p:pic>
      <p:pic>
        <p:nvPicPr>
          <p:cNvPr id="8" name="Picture 4" descr="http://thinkingmomsrevolution.com/wp-content/uploads/2014/11/question-mark-puzzle-istock.jpg"/>
          <p:cNvPicPr>
            <a:picLocks noChangeAspect="1" noChangeArrowheads="1"/>
          </p:cNvPicPr>
          <p:nvPr/>
        </p:nvPicPr>
        <p:blipFill>
          <a:blip r:embed="rId6" cstate="print"/>
          <a:srcRect/>
          <a:stretch>
            <a:fillRect/>
          </a:stretch>
        </p:blipFill>
        <p:spPr bwMode="auto">
          <a:xfrm rot="19826098">
            <a:off x="218254" y="1555885"/>
            <a:ext cx="804892" cy="1097071"/>
          </a:xfrm>
          <a:prstGeom prst="rect">
            <a:avLst/>
          </a:prstGeom>
          <a:noFill/>
        </p:spPr>
      </p:pic>
      <p:pic>
        <p:nvPicPr>
          <p:cNvPr id="9" name="Picture 4" descr="http://thinkingmomsrevolution.com/wp-content/uploads/2014/11/question-mark-puzzle-istock.jpg"/>
          <p:cNvPicPr>
            <a:picLocks noChangeAspect="1" noChangeArrowheads="1"/>
          </p:cNvPicPr>
          <p:nvPr/>
        </p:nvPicPr>
        <p:blipFill>
          <a:blip r:embed="rId6" cstate="print"/>
          <a:srcRect/>
          <a:stretch>
            <a:fillRect/>
          </a:stretch>
        </p:blipFill>
        <p:spPr bwMode="auto">
          <a:xfrm rot="19826098">
            <a:off x="450947" y="2960935"/>
            <a:ext cx="804892" cy="1461270"/>
          </a:xfrm>
          <a:prstGeom prst="rect">
            <a:avLst/>
          </a:prstGeom>
          <a:noFill/>
        </p:spPr>
      </p:pic>
      <p:pic>
        <p:nvPicPr>
          <p:cNvPr id="10" name="Picture 4" descr="http://thinkingmomsrevolution.com/wp-content/uploads/2014/11/question-mark-puzzle-istock.jpg"/>
          <p:cNvPicPr>
            <a:picLocks noChangeAspect="1" noChangeArrowheads="1"/>
          </p:cNvPicPr>
          <p:nvPr/>
        </p:nvPicPr>
        <p:blipFill>
          <a:blip r:embed="rId6" cstate="print"/>
          <a:srcRect/>
          <a:stretch>
            <a:fillRect/>
          </a:stretch>
        </p:blipFill>
        <p:spPr bwMode="auto">
          <a:xfrm rot="19826098">
            <a:off x="7292533" y="1681877"/>
            <a:ext cx="1602442" cy="2184135"/>
          </a:xfrm>
          <a:prstGeom prst="rect">
            <a:avLst/>
          </a:prstGeom>
          <a:noFill/>
        </p:spPr>
      </p:pic>
      <p:pic>
        <p:nvPicPr>
          <p:cNvPr id="11" name="Picture 4" descr="http://thinkingmomsrevolution.com/wp-content/uploads/2014/11/question-mark-puzzle-istock.jpg"/>
          <p:cNvPicPr>
            <a:picLocks noChangeAspect="1" noChangeArrowheads="1"/>
          </p:cNvPicPr>
          <p:nvPr/>
        </p:nvPicPr>
        <p:blipFill>
          <a:blip r:embed="rId6" cstate="print"/>
          <a:srcRect/>
          <a:stretch>
            <a:fillRect/>
          </a:stretch>
        </p:blipFill>
        <p:spPr bwMode="auto">
          <a:xfrm rot="1092469">
            <a:off x="8080833" y="4598855"/>
            <a:ext cx="804892" cy="1097071"/>
          </a:xfrm>
          <a:prstGeom prst="rect">
            <a:avLst/>
          </a:prstGeom>
          <a:noFill/>
        </p:spPr>
      </p:pic>
      <p:pic>
        <p:nvPicPr>
          <p:cNvPr id="12" name="Picture 4" descr="http://thinkingmomsrevolution.com/wp-content/uploads/2014/11/question-mark-puzzle-istock.jpg"/>
          <p:cNvPicPr>
            <a:picLocks noChangeAspect="1" noChangeArrowheads="1"/>
          </p:cNvPicPr>
          <p:nvPr/>
        </p:nvPicPr>
        <p:blipFill>
          <a:blip r:embed="rId6" cstate="print"/>
          <a:srcRect/>
          <a:stretch>
            <a:fillRect/>
          </a:stretch>
        </p:blipFill>
        <p:spPr bwMode="auto">
          <a:xfrm rot="2255229">
            <a:off x="3894357" y="917412"/>
            <a:ext cx="804892" cy="1097071"/>
          </a:xfrm>
          <a:prstGeom prst="rect">
            <a:avLst/>
          </a:prstGeom>
          <a:noFill/>
        </p:spPr>
      </p:pic>
      <p:pic>
        <p:nvPicPr>
          <p:cNvPr id="13" name="Picture 4" descr="http://thinkingmomsrevolution.com/wp-content/uploads/2014/11/question-mark-puzzle-istock.jpg"/>
          <p:cNvPicPr>
            <a:picLocks noChangeAspect="1" noChangeArrowheads="1"/>
          </p:cNvPicPr>
          <p:nvPr/>
        </p:nvPicPr>
        <p:blipFill>
          <a:blip r:embed="rId6" cstate="print"/>
          <a:srcRect/>
          <a:stretch>
            <a:fillRect/>
          </a:stretch>
        </p:blipFill>
        <p:spPr bwMode="auto">
          <a:xfrm rot="19826098">
            <a:off x="4075874" y="2484581"/>
            <a:ext cx="804892" cy="109707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83152"/>
            <a:ext cx="8229600" cy="4389120"/>
          </a:xfrm>
        </p:spPr>
        <p:txBody>
          <a:bodyPr>
            <a:normAutofit fontScale="85000" lnSpcReduction="10000"/>
          </a:bodyPr>
          <a:lstStyle/>
          <a:p>
            <a:r>
              <a:rPr lang="fr-FR" b="1" dirty="0" err="1" smtClean="0">
                <a:solidFill>
                  <a:srgbClr val="FF0000"/>
                </a:solidFill>
                <a:latin typeface="Times New Roman" pitchFamily="18" charset="0"/>
                <a:cs typeface="Times New Roman" pitchFamily="18" charset="0"/>
              </a:rPr>
              <a:t>R</a:t>
            </a:r>
            <a:r>
              <a:rPr lang="fr-FR" b="1" dirty="0" err="1" smtClean="0">
                <a:latin typeface="Times New Roman" pitchFamily="18" charset="0"/>
                <a:cs typeface="Times New Roman" pitchFamily="18" charset="0"/>
              </a:rPr>
              <a:t>eally</a:t>
            </a:r>
            <a:r>
              <a:rPr lang="fr-FR" b="1" dirty="0" smtClean="0">
                <a:latin typeface="Times New Roman" pitchFamily="18" charset="0"/>
                <a:cs typeface="Times New Roman" pitchFamily="18" charset="0"/>
              </a:rPr>
              <a:t> </a:t>
            </a:r>
            <a:r>
              <a:rPr lang="fr-FR" b="1" dirty="0" smtClean="0">
                <a:solidFill>
                  <a:srgbClr val="00B0F0"/>
                </a:solidFill>
                <a:latin typeface="Times New Roman" pitchFamily="18" charset="0"/>
                <a:cs typeface="Times New Roman" pitchFamily="18" charset="0"/>
              </a:rPr>
              <a:t>S</a:t>
            </a:r>
            <a:r>
              <a:rPr lang="fr-FR" b="1" dirty="0" smtClean="0">
                <a:latin typeface="Times New Roman" pitchFamily="18" charset="0"/>
                <a:cs typeface="Times New Roman" pitchFamily="18" charset="0"/>
              </a:rPr>
              <a:t>imple </a:t>
            </a:r>
            <a:r>
              <a:rPr lang="fr-FR" b="1" dirty="0" smtClean="0">
                <a:solidFill>
                  <a:srgbClr val="00B050"/>
                </a:solidFill>
                <a:latin typeface="Times New Roman" pitchFamily="18" charset="0"/>
                <a:cs typeface="Times New Roman" pitchFamily="18" charset="0"/>
              </a:rPr>
              <a:t>S</a:t>
            </a:r>
            <a:r>
              <a:rPr lang="fr-FR" b="1" dirty="0" smtClean="0">
                <a:latin typeface="Times New Roman" pitchFamily="18" charset="0"/>
                <a:cs typeface="Times New Roman" pitchFamily="18" charset="0"/>
              </a:rPr>
              <a:t>yndication </a:t>
            </a:r>
          </a:p>
          <a:p>
            <a:pPr>
              <a:buNone/>
            </a:pPr>
            <a:endParaRPr lang="fr-FR" sz="1300" b="1" dirty="0" smtClean="0">
              <a:latin typeface="Times New Roman" pitchFamily="18" charset="0"/>
              <a:cs typeface="Times New Roman" pitchFamily="18" charset="0"/>
            </a:endParaRPr>
          </a:p>
          <a:p>
            <a:r>
              <a:rPr lang="fr-FR" dirty="0" smtClean="0">
                <a:latin typeface="Times New Roman" pitchFamily="18" charset="0"/>
                <a:cs typeface="Times New Roman" pitchFamily="18" charset="0"/>
              </a:rPr>
              <a:t>Un fichier en format XML qui décrit de façon synthétique le contenu d'un site web. </a:t>
            </a:r>
          </a:p>
          <a:p>
            <a:endParaRPr lang="fr-FR" sz="1300" dirty="0" smtClean="0">
              <a:latin typeface="Times New Roman" pitchFamily="18" charset="0"/>
              <a:cs typeface="Times New Roman" pitchFamily="18" charset="0"/>
            </a:endParaRPr>
          </a:p>
          <a:p>
            <a:r>
              <a:rPr lang="fr-FR" dirty="0" smtClean="0">
                <a:latin typeface="Times New Roman" pitchFamily="18" charset="0"/>
                <a:cs typeface="Times New Roman" pitchFamily="18" charset="0"/>
              </a:rPr>
              <a:t>Il doit être maintenu à jour afin de toujours contenir les dernières informations à publier. </a:t>
            </a:r>
          </a:p>
          <a:p>
            <a:r>
              <a:rPr lang="fr-FR" dirty="0" smtClean="0">
                <a:latin typeface="Times New Roman" pitchFamily="18" charset="0"/>
                <a:cs typeface="Times New Roman" pitchFamily="18" charset="0"/>
              </a:rPr>
              <a:t>Ce fichier contient le titre de l'information, une courte description et un lien vers la page contenant l'information complète. </a:t>
            </a:r>
          </a:p>
          <a:p>
            <a:endParaRPr lang="fr-FR" sz="1300" dirty="0" smtClean="0">
              <a:latin typeface="Times New Roman" pitchFamily="18" charset="0"/>
              <a:cs typeface="Times New Roman" pitchFamily="18" charset="0"/>
            </a:endParaRPr>
          </a:p>
          <a:p>
            <a:r>
              <a:rPr lang="fr-FR" dirty="0" smtClean="0">
                <a:latin typeface="Times New Roman" pitchFamily="18" charset="0"/>
                <a:cs typeface="Times New Roman" pitchFamily="18" charset="0"/>
              </a:rPr>
              <a:t>Mettre en place un flux RSS sur son site permet de diffuser largement ses actualités, et d'augmenter le trafic sur le site quand le lien permettant de lire la totalité de l'actualité est cliqué. </a:t>
            </a:r>
          </a:p>
        </p:txBody>
      </p:sp>
      <p:sp>
        <p:nvSpPr>
          <p:cNvPr id="4" name="Titre 1"/>
          <p:cNvSpPr>
            <a:spLocks noGrp="1"/>
          </p:cNvSpPr>
          <p:nvPr>
            <p:ph type="title"/>
          </p:nvPr>
        </p:nvSpPr>
        <p:spPr/>
        <p:txBody>
          <a:bodyPr>
            <a:normAutofit/>
          </a:bodyPr>
          <a:lstStyle/>
          <a:p>
            <a:pPr algn="ctr"/>
            <a:r>
              <a:rPr lang="fr-FR" sz="4000" b="1" dirty="0" smtClean="0">
                <a:solidFill>
                  <a:srgbClr val="FF0000"/>
                </a:solidFill>
                <a:latin typeface="Times New Roman" pitchFamily="18" charset="0"/>
                <a:cs typeface="Times New Roman" pitchFamily="18" charset="0"/>
              </a:rPr>
              <a:t>Le flux R</a:t>
            </a:r>
            <a:r>
              <a:rPr lang="fr-FR" sz="4000" b="1" dirty="0" smtClean="0">
                <a:solidFill>
                  <a:srgbClr val="00B0F0"/>
                </a:solidFill>
                <a:latin typeface="Times New Roman" pitchFamily="18" charset="0"/>
                <a:cs typeface="Times New Roman" pitchFamily="18" charset="0"/>
              </a:rPr>
              <a:t>S</a:t>
            </a:r>
            <a:r>
              <a:rPr lang="fr-FR" sz="4000" b="1" dirty="0" smtClean="0">
                <a:solidFill>
                  <a:srgbClr val="00B050"/>
                </a:solidFill>
                <a:latin typeface="Times New Roman" pitchFamily="18" charset="0"/>
                <a:cs typeface="Times New Roman" pitchFamily="18" charset="0"/>
              </a:rPr>
              <a:t>S</a:t>
            </a:r>
            <a:r>
              <a:rPr lang="fr-FR" sz="4000" b="1" dirty="0" smtClean="0">
                <a:solidFill>
                  <a:srgbClr val="FF0000"/>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s://doradaf.files.wordpress.com/2013/06/wiki.gif"/>
          <p:cNvPicPr>
            <a:picLocks noChangeAspect="1" noChangeArrowheads="1"/>
          </p:cNvPicPr>
          <p:nvPr/>
        </p:nvPicPr>
        <p:blipFill>
          <a:blip r:embed="rId2"/>
          <a:srcRect/>
          <a:stretch>
            <a:fillRect/>
          </a:stretch>
        </p:blipFill>
        <p:spPr bwMode="auto">
          <a:xfrm>
            <a:off x="4572000" y="1285860"/>
            <a:ext cx="3322192" cy="2571768"/>
          </a:xfrm>
          <a:prstGeom prst="rect">
            <a:avLst/>
          </a:prstGeom>
          <a:noFill/>
        </p:spPr>
      </p:pic>
      <p:pic>
        <p:nvPicPr>
          <p:cNvPr id="76804" name="Picture 4" descr="http://www.green.cusu.cam.ac.uk/wiki.jpg"/>
          <p:cNvPicPr>
            <a:picLocks noChangeAspect="1" noChangeArrowheads="1"/>
          </p:cNvPicPr>
          <p:nvPr/>
        </p:nvPicPr>
        <p:blipFill>
          <a:blip r:embed="rId3" cstate="print"/>
          <a:srcRect/>
          <a:stretch>
            <a:fillRect/>
          </a:stretch>
        </p:blipFill>
        <p:spPr bwMode="auto">
          <a:xfrm>
            <a:off x="1428728" y="3839836"/>
            <a:ext cx="2857520" cy="3018164"/>
          </a:xfrm>
          <a:prstGeom prst="rect">
            <a:avLst/>
          </a:prstGeom>
          <a:noFill/>
        </p:spPr>
      </p:pic>
      <p:pic>
        <p:nvPicPr>
          <p:cNvPr id="7" name="Picture 4" descr="http://thinkingmomsrevolution.com/wp-content/uploads/2014/11/question-mark-puzzle-istock.jpg"/>
          <p:cNvPicPr>
            <a:picLocks noChangeAspect="1" noChangeArrowheads="1"/>
          </p:cNvPicPr>
          <p:nvPr/>
        </p:nvPicPr>
        <p:blipFill>
          <a:blip r:embed="rId4" cstate="print"/>
          <a:srcRect/>
          <a:stretch>
            <a:fillRect/>
          </a:stretch>
        </p:blipFill>
        <p:spPr bwMode="auto">
          <a:xfrm rot="19826098">
            <a:off x="4290188" y="770068"/>
            <a:ext cx="804892" cy="1097071"/>
          </a:xfrm>
          <a:prstGeom prst="rect">
            <a:avLst/>
          </a:prstGeom>
          <a:noFill/>
        </p:spPr>
      </p:pic>
      <p:pic>
        <p:nvPicPr>
          <p:cNvPr id="8" name="Picture 4" descr="http://thinkingmomsrevolution.com/wp-content/uploads/2014/11/question-mark-puzzle-istock.jpg"/>
          <p:cNvPicPr>
            <a:picLocks noChangeAspect="1" noChangeArrowheads="1"/>
          </p:cNvPicPr>
          <p:nvPr/>
        </p:nvPicPr>
        <p:blipFill>
          <a:blip r:embed="rId4" cstate="print"/>
          <a:srcRect/>
          <a:stretch>
            <a:fillRect/>
          </a:stretch>
        </p:blipFill>
        <p:spPr bwMode="auto">
          <a:xfrm rot="819771">
            <a:off x="7862088" y="5342100"/>
            <a:ext cx="804892" cy="1097071"/>
          </a:xfrm>
          <a:prstGeom prst="rect">
            <a:avLst/>
          </a:prstGeom>
          <a:noFill/>
        </p:spPr>
      </p:pic>
      <p:pic>
        <p:nvPicPr>
          <p:cNvPr id="9" name="Picture 4" descr="http://thinkingmomsrevolution.com/wp-content/uploads/2014/11/question-mark-puzzle-istock.jpg"/>
          <p:cNvPicPr>
            <a:picLocks noChangeAspect="1" noChangeArrowheads="1"/>
          </p:cNvPicPr>
          <p:nvPr/>
        </p:nvPicPr>
        <p:blipFill>
          <a:blip r:embed="rId4" cstate="print"/>
          <a:srcRect/>
          <a:stretch>
            <a:fillRect/>
          </a:stretch>
        </p:blipFill>
        <p:spPr bwMode="auto">
          <a:xfrm rot="19826098">
            <a:off x="218255" y="4770595"/>
            <a:ext cx="804892" cy="1097071"/>
          </a:xfrm>
          <a:prstGeom prst="rect">
            <a:avLst/>
          </a:prstGeom>
          <a:noFill/>
        </p:spPr>
      </p:pic>
      <p:pic>
        <p:nvPicPr>
          <p:cNvPr id="10" name="Picture 4" descr="http://thinkingmomsrevolution.com/wp-content/uploads/2014/11/question-mark-puzzle-istock.jpg"/>
          <p:cNvPicPr>
            <a:picLocks noChangeAspect="1" noChangeArrowheads="1"/>
          </p:cNvPicPr>
          <p:nvPr/>
        </p:nvPicPr>
        <p:blipFill>
          <a:blip r:embed="rId4" cstate="print"/>
          <a:srcRect/>
          <a:stretch>
            <a:fillRect/>
          </a:stretch>
        </p:blipFill>
        <p:spPr bwMode="auto">
          <a:xfrm rot="21041240">
            <a:off x="8120854" y="1198696"/>
            <a:ext cx="804892" cy="1097071"/>
          </a:xfrm>
          <a:prstGeom prst="rect">
            <a:avLst/>
          </a:prstGeom>
          <a:noFill/>
        </p:spPr>
      </p:pic>
      <p:pic>
        <p:nvPicPr>
          <p:cNvPr id="76808" name="Picture 8" descr="Résultat de recherche d'images pour &quot;wikimedia&quot;"/>
          <p:cNvPicPr>
            <a:picLocks noChangeAspect="1" noChangeArrowheads="1"/>
          </p:cNvPicPr>
          <p:nvPr/>
        </p:nvPicPr>
        <p:blipFill>
          <a:blip r:embed="rId5"/>
          <a:srcRect/>
          <a:stretch>
            <a:fillRect/>
          </a:stretch>
        </p:blipFill>
        <p:spPr bwMode="auto">
          <a:xfrm>
            <a:off x="857224" y="642918"/>
            <a:ext cx="3000396" cy="3179319"/>
          </a:xfrm>
          <a:prstGeom prst="rect">
            <a:avLst/>
          </a:prstGeom>
          <a:noFill/>
        </p:spPr>
      </p:pic>
      <p:pic>
        <p:nvPicPr>
          <p:cNvPr id="76810" name="Picture 10" descr="http://upload.wikimedia.org/wikipedia/commons/thumb/1/12/Wikimedia_logo_text_RGB.svg/220px-Wikimedia_logo_text_RGB.svg.png"/>
          <p:cNvPicPr>
            <a:picLocks noChangeAspect="1" noChangeArrowheads="1"/>
          </p:cNvPicPr>
          <p:nvPr/>
        </p:nvPicPr>
        <p:blipFill>
          <a:blip r:embed="rId6"/>
          <a:srcRect/>
          <a:stretch>
            <a:fillRect/>
          </a:stretch>
        </p:blipFill>
        <p:spPr bwMode="auto">
          <a:xfrm>
            <a:off x="4714876" y="4143380"/>
            <a:ext cx="2095500" cy="19240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844" y="285728"/>
            <a:ext cx="8229600" cy="1143000"/>
          </a:xfrm>
        </p:spPr>
        <p:txBody>
          <a:bodyPr>
            <a:normAutofit/>
          </a:bodyPr>
          <a:lstStyle/>
          <a:p>
            <a:pPr algn="ctr"/>
            <a:r>
              <a:rPr lang="fr-FR" sz="5400" b="1" dirty="0" smtClean="0">
                <a:solidFill>
                  <a:srgbClr val="FF0000"/>
                </a:solidFill>
                <a:latin typeface="Times New Roman" pitchFamily="18" charset="0"/>
                <a:cs typeface="Times New Roman" pitchFamily="18" charset="0"/>
              </a:rPr>
              <a:t>Wiki </a:t>
            </a:r>
          </a:p>
        </p:txBody>
      </p:sp>
      <p:sp>
        <p:nvSpPr>
          <p:cNvPr id="3" name="Espace réservé du contenu 2"/>
          <p:cNvSpPr>
            <a:spLocks noGrp="1"/>
          </p:cNvSpPr>
          <p:nvPr>
            <p:ph idx="1"/>
          </p:nvPr>
        </p:nvSpPr>
        <p:spPr>
          <a:xfrm>
            <a:off x="214282" y="1571612"/>
            <a:ext cx="8686800" cy="2428892"/>
          </a:xfrm>
        </p:spPr>
        <p:txBody>
          <a:bodyPr>
            <a:noAutofit/>
          </a:bodyPr>
          <a:lstStyle/>
          <a:p>
            <a:pPr algn="just"/>
            <a:r>
              <a:rPr lang="fr-FR" sz="2800" dirty="0" smtClean="0">
                <a:latin typeface="Times New Roman" pitchFamily="18" charset="0"/>
                <a:cs typeface="Times New Roman" pitchFamily="18" charset="0"/>
              </a:rPr>
              <a:t>Le wiki est un site qui fonctionne sur un mode collaboratif ouvert et autorégulé.</a:t>
            </a:r>
          </a:p>
          <a:p>
            <a:pPr algn="just"/>
            <a:endParaRPr lang="fr-FR" sz="1000" dirty="0" smtClean="0">
              <a:latin typeface="Times New Roman" pitchFamily="18" charset="0"/>
              <a:cs typeface="Times New Roman" pitchFamily="18" charset="0"/>
            </a:endParaRPr>
          </a:p>
          <a:p>
            <a:pPr algn="just"/>
            <a:r>
              <a:rPr lang="fr-FR" sz="2800" dirty="0" smtClean="0">
                <a:latin typeface="Times New Roman" pitchFamily="18" charset="0"/>
                <a:cs typeface="Times New Roman" pitchFamily="18" charset="0"/>
              </a:rPr>
              <a:t>Tout le monde peut le modifier, créer des pages et modifier le contenu de pages existantes. </a:t>
            </a:r>
          </a:p>
          <a:p>
            <a:pPr algn="just"/>
            <a:endParaRPr lang="fr-FR" sz="1600" dirty="0" smtClean="0">
              <a:latin typeface="Times New Roman" pitchFamily="18" charset="0"/>
              <a:cs typeface="Times New Roman" pitchFamily="18" charset="0"/>
            </a:endParaRPr>
          </a:p>
        </p:txBody>
      </p:sp>
      <p:pic>
        <p:nvPicPr>
          <p:cNvPr id="4" name="Picture 6" descr="http://img.clubic.com/06827080-photo-logo-wikipedia.jpg"/>
          <p:cNvPicPr>
            <a:picLocks noChangeAspect="1" noChangeArrowheads="1"/>
          </p:cNvPicPr>
          <p:nvPr/>
        </p:nvPicPr>
        <p:blipFill>
          <a:blip r:embed="rId2" cstate="print"/>
          <a:srcRect b="12637"/>
          <a:stretch>
            <a:fillRect/>
          </a:stretch>
        </p:blipFill>
        <p:spPr bwMode="auto">
          <a:xfrm>
            <a:off x="5857852" y="3619301"/>
            <a:ext cx="3286148" cy="3238699"/>
          </a:xfrm>
          <a:prstGeom prst="rect">
            <a:avLst/>
          </a:prstGeom>
          <a:noFill/>
        </p:spPr>
      </p:pic>
      <p:sp>
        <p:nvSpPr>
          <p:cNvPr id="5" name="Rectangle 4"/>
          <p:cNvSpPr/>
          <p:nvPr/>
        </p:nvSpPr>
        <p:spPr>
          <a:xfrm>
            <a:off x="357158" y="4143380"/>
            <a:ext cx="5500726" cy="2074414"/>
          </a:xfrm>
          <a:prstGeom prst="rect">
            <a:avLst/>
          </a:prstGeom>
        </p:spPr>
        <p:txBody>
          <a:bodyPr wrap="square">
            <a:spAutoFit/>
          </a:bodyPr>
          <a:lstStyle/>
          <a:p>
            <a:pPr marL="274320" indent="-274320" algn="just">
              <a:spcBef>
                <a:spcPct val="20000"/>
              </a:spcBef>
              <a:buClr>
                <a:schemeClr val="accent3"/>
              </a:buClr>
              <a:buSzPct val="95000"/>
              <a:buFont typeface="Wingdings" pitchFamily="2" charset="2"/>
              <a:buChar char="Ø"/>
            </a:pPr>
            <a:r>
              <a:rPr lang="fr-FR" sz="2800" dirty="0" smtClean="0">
                <a:latin typeface="Times New Roman" pitchFamily="18" charset="0"/>
                <a:cs typeface="Times New Roman" pitchFamily="18" charset="0"/>
              </a:rPr>
              <a:t> L'exemple de wiki le plus connu </a:t>
            </a:r>
          </a:p>
          <a:p>
            <a:pPr marL="274320" indent="-274320" algn="just">
              <a:spcBef>
                <a:spcPct val="20000"/>
              </a:spcBef>
              <a:buClr>
                <a:schemeClr val="accent3"/>
              </a:buClr>
              <a:buSzPct val="95000"/>
            </a:pPr>
            <a:r>
              <a:rPr lang="fr-FR" sz="2800" dirty="0" smtClean="0">
                <a:latin typeface="Times New Roman" pitchFamily="18" charset="0"/>
                <a:cs typeface="Times New Roman" pitchFamily="18" charset="0"/>
              </a:rPr>
              <a:t>reste wikipédia</a:t>
            </a:r>
          </a:p>
          <a:p>
            <a:pPr marL="274320" indent="-274320" algn="just">
              <a:spcBef>
                <a:spcPct val="20000"/>
              </a:spcBef>
              <a:buClr>
                <a:schemeClr val="accent3"/>
              </a:buClr>
              <a:buSzPct val="95000"/>
            </a:pPr>
            <a:endParaRPr lang="fr-FR" sz="2800" dirty="0" smtClean="0">
              <a:latin typeface="Times New Roman" pitchFamily="18" charset="0"/>
              <a:cs typeface="Times New Roman" pitchFamily="18" charset="0"/>
            </a:endParaRPr>
          </a:p>
          <a:p>
            <a:pPr marL="274320" indent="-274320" algn="ctr">
              <a:spcBef>
                <a:spcPct val="20000"/>
              </a:spcBef>
              <a:buClr>
                <a:schemeClr val="accent3"/>
              </a:buClr>
              <a:buSzPct val="95000"/>
            </a:pPr>
            <a:r>
              <a:rPr lang="fr-FR" sz="2800" dirty="0" smtClean="0">
                <a:latin typeface="Times New Roman" pitchFamily="18" charset="0"/>
                <a:cs typeface="Times New Roman" pitchFamily="18" charset="0"/>
              </a:rPr>
              <a:t>Une encyclopédie  multilingue.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ttp://www.aromalin.com/wp-content/uploads/2013/03/smiley_attention.jpg"/>
          <p:cNvPicPr>
            <a:picLocks noChangeAspect="1" noChangeArrowheads="1"/>
          </p:cNvPicPr>
          <p:nvPr/>
        </p:nvPicPr>
        <p:blipFill>
          <a:blip r:embed="rId2"/>
          <a:srcRect/>
          <a:stretch>
            <a:fillRect/>
          </a:stretch>
        </p:blipFill>
        <p:spPr bwMode="auto">
          <a:xfrm>
            <a:off x="6215074" y="3929066"/>
            <a:ext cx="2265342" cy="2243134"/>
          </a:xfrm>
          <a:prstGeom prst="rect">
            <a:avLst/>
          </a:prstGeom>
          <a:noFill/>
        </p:spPr>
      </p:pic>
      <p:pic>
        <p:nvPicPr>
          <p:cNvPr id="68612" name="Picture 4" descr="https://blog.ahrefs.com/wp-content/uploads/2015/01/Why-your-social-media-account-is-not-getting-the-right-attention.jpg"/>
          <p:cNvPicPr>
            <a:picLocks noChangeAspect="1" noChangeArrowheads="1"/>
          </p:cNvPicPr>
          <p:nvPr/>
        </p:nvPicPr>
        <p:blipFill>
          <a:blip r:embed="rId3"/>
          <a:srcRect/>
          <a:stretch>
            <a:fillRect/>
          </a:stretch>
        </p:blipFill>
        <p:spPr bwMode="auto">
          <a:xfrm>
            <a:off x="857224" y="1000108"/>
            <a:ext cx="6500858" cy="2500330"/>
          </a:xfrm>
          <a:prstGeom prst="rect">
            <a:avLst/>
          </a:prstGeom>
          <a:noFill/>
        </p:spPr>
      </p:pic>
      <p:sp>
        <p:nvSpPr>
          <p:cNvPr id="5" name="Rectangle 4"/>
          <p:cNvSpPr/>
          <p:nvPr/>
        </p:nvSpPr>
        <p:spPr>
          <a:xfrm>
            <a:off x="285720" y="3613382"/>
            <a:ext cx="5715040" cy="1815882"/>
          </a:xfrm>
          <a:prstGeom prst="rect">
            <a:avLst/>
          </a:prstGeom>
        </p:spPr>
        <p:txBody>
          <a:bodyPr wrap="square">
            <a:spAutoFit/>
          </a:bodyPr>
          <a:lstStyle/>
          <a:p>
            <a:pPr algn="just"/>
            <a:r>
              <a:rPr lang="fr-FR" sz="2800" dirty="0" smtClean="0">
                <a:latin typeface="Times New Roman" pitchFamily="18" charset="0"/>
                <a:cs typeface="Times New Roman" pitchFamily="18" charset="0"/>
              </a:rPr>
              <a:t>Les wiki sont néanmoins vulnérables face aux manœuvres de vandalisme (informations erronées, prise de position politique, religieuse, </a:t>
            </a:r>
            <a:r>
              <a:rPr lang="fr-FR" sz="2800" dirty="0" err="1" smtClean="0">
                <a:latin typeface="Times New Roman" pitchFamily="18" charset="0"/>
                <a:cs typeface="Times New Roman" pitchFamily="18" charset="0"/>
              </a:rPr>
              <a:t>etc</a:t>
            </a:r>
            <a:r>
              <a:rPr lang="fr-FR" sz="2800" dirty="0" smtClean="0">
                <a:latin typeface="Times New Roman" pitchFamily="18" charset="0"/>
                <a:cs typeface="Times New Roman" pitchFamily="18" charset="0"/>
              </a:rPr>
              <a:t>…). </a:t>
            </a:r>
            <a:endParaRPr lang="fr-FR" sz="2800" b="1"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http://www.domotique-info.fr/wp-content/uploads/2011/05/widget-zibase1.png"/>
          <p:cNvPicPr>
            <a:picLocks noChangeAspect="1" noChangeArrowheads="1"/>
          </p:cNvPicPr>
          <p:nvPr/>
        </p:nvPicPr>
        <p:blipFill>
          <a:blip r:embed="rId2"/>
          <a:srcRect/>
          <a:stretch>
            <a:fillRect/>
          </a:stretch>
        </p:blipFill>
        <p:spPr bwMode="auto">
          <a:xfrm>
            <a:off x="785786" y="1142984"/>
            <a:ext cx="2871748" cy="2214578"/>
          </a:xfrm>
          <a:prstGeom prst="rect">
            <a:avLst/>
          </a:prstGeom>
          <a:noFill/>
        </p:spPr>
      </p:pic>
      <p:pic>
        <p:nvPicPr>
          <p:cNvPr id="80900" name="Picture 4" descr="http://www.quepublishing.com/content/images/art_miller_win7gadgets/elementLinks/miller15_fig02.jpg"/>
          <p:cNvPicPr>
            <a:picLocks noChangeAspect="1" noChangeArrowheads="1"/>
          </p:cNvPicPr>
          <p:nvPr/>
        </p:nvPicPr>
        <p:blipFill>
          <a:blip r:embed="rId3"/>
          <a:srcRect/>
          <a:stretch>
            <a:fillRect/>
          </a:stretch>
        </p:blipFill>
        <p:spPr bwMode="auto">
          <a:xfrm>
            <a:off x="4071934" y="857232"/>
            <a:ext cx="4233633" cy="2852707"/>
          </a:xfrm>
          <a:prstGeom prst="rect">
            <a:avLst/>
          </a:prstGeom>
          <a:noFill/>
        </p:spPr>
      </p:pic>
      <p:pic>
        <p:nvPicPr>
          <p:cNvPr id="80902" name="Picture 6" descr="http://www.webochronik.fr/wp-content/uploads/2010/09/HTCHome-Horloge-HTC-SENSE-pour-Windows-7-et-Vista.jpg"/>
          <p:cNvPicPr>
            <a:picLocks noChangeAspect="1" noChangeArrowheads="1"/>
          </p:cNvPicPr>
          <p:nvPr/>
        </p:nvPicPr>
        <p:blipFill>
          <a:blip r:embed="rId4"/>
          <a:srcRect/>
          <a:stretch>
            <a:fillRect/>
          </a:stretch>
        </p:blipFill>
        <p:spPr bwMode="auto">
          <a:xfrm>
            <a:off x="4550257" y="3857628"/>
            <a:ext cx="4450899" cy="2500306"/>
          </a:xfrm>
          <a:prstGeom prst="rect">
            <a:avLst/>
          </a:prstGeom>
          <a:noFill/>
        </p:spPr>
      </p:pic>
      <p:pic>
        <p:nvPicPr>
          <p:cNvPr id="80904" name="Picture 8" descr="http://fc02.deviantart.net/fs70/f/2011/232/f/6/windows8_metro_ui_for_xwidget2_by_xwidgetsoft-d477f3b.jpg"/>
          <p:cNvPicPr>
            <a:picLocks noChangeAspect="1" noChangeArrowheads="1"/>
          </p:cNvPicPr>
          <p:nvPr/>
        </p:nvPicPr>
        <p:blipFill>
          <a:blip r:embed="rId5" cstate="print"/>
          <a:srcRect/>
          <a:stretch>
            <a:fillRect/>
          </a:stretch>
        </p:blipFill>
        <p:spPr bwMode="auto">
          <a:xfrm>
            <a:off x="76329" y="4071942"/>
            <a:ext cx="4352795" cy="2000264"/>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fr-FR" sz="4000" b="1" dirty="0" smtClean="0">
                <a:solidFill>
                  <a:srgbClr val="FF0000"/>
                </a:solidFill>
                <a:latin typeface="Times New Roman" pitchFamily="18" charset="0"/>
                <a:cs typeface="Times New Roman" pitchFamily="18" charset="0"/>
              </a:rPr>
              <a:t>UNE APPLICATION WEB</a:t>
            </a:r>
            <a:endParaRPr lang="fr-FR" sz="40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fr-FR" dirty="0"/>
              <a:t>une application web est généralement placée sur un serveur et se manipule en actionnant des </a:t>
            </a:r>
            <a:r>
              <a:rPr lang="fr-FR" dirty="0" smtClean="0"/>
              <a:t> </a:t>
            </a:r>
            <a:r>
              <a:rPr lang="fr-FR" b="1" dirty="0" err="1" smtClean="0">
                <a:solidFill>
                  <a:srgbClr val="FF0000"/>
                </a:solidFill>
              </a:rPr>
              <a:t>widgets</a:t>
            </a:r>
            <a:r>
              <a:rPr lang="fr-FR" dirty="0" smtClean="0"/>
              <a:t>  à </a:t>
            </a:r>
            <a:r>
              <a:rPr lang="fr-FR" dirty="0"/>
              <a:t>l'aide d'un navigateur web, via un réseau informatique (Internet, intranet, réseau local, etc.).</a:t>
            </a:r>
          </a:p>
          <a:p>
            <a:r>
              <a:rPr lang="fr-FR" dirty="0"/>
              <a:t>Les messageries web, les systèmes de gestion de contenu, les wikis et les blogs sont des applications web.</a:t>
            </a:r>
          </a:p>
        </p:txBody>
      </p:sp>
    </p:spTree>
    <p:extLst>
      <p:ext uri="{BB962C8B-B14F-4D97-AF65-F5344CB8AC3E}">
        <p14:creationId xmlns:p14="http://schemas.microsoft.com/office/powerpoint/2010/main" val="9935623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title"/>
          </p:nvPr>
        </p:nvSpPr>
        <p:spPr>
          <a:xfrm>
            <a:off x="-142908" y="1000108"/>
            <a:ext cx="8643998" cy="1214446"/>
          </a:xfrm>
        </p:spPr>
        <p:txBody>
          <a:bodyPr>
            <a:noAutofit/>
          </a:bodyPr>
          <a:lstStyle/>
          <a:p>
            <a:pPr algn="ctr"/>
            <a:r>
              <a:rPr lang="fr-FR" sz="6600" b="1" dirty="0" err="1" smtClean="0">
                <a:solidFill>
                  <a:srgbClr val="00B0F0"/>
                </a:solidFill>
                <a:latin typeface="Times New Roman" pitchFamily="18" charset="0"/>
                <a:cs typeface="Times New Roman" pitchFamily="18" charset="0"/>
              </a:rPr>
              <a:t>Wid</a:t>
            </a:r>
            <a:r>
              <a:rPr lang="fr-FR" sz="6600" b="1" dirty="0" err="1" smtClean="0">
                <a:solidFill>
                  <a:srgbClr val="FFC000"/>
                </a:solidFill>
                <a:latin typeface="Times New Roman" pitchFamily="18" charset="0"/>
                <a:cs typeface="Times New Roman" pitchFamily="18" charset="0"/>
              </a:rPr>
              <a:t>get</a:t>
            </a:r>
            <a:r>
              <a:rPr lang="fr-FR" sz="6600" b="1" dirty="0" smtClean="0">
                <a:solidFill>
                  <a:srgbClr val="FF0000"/>
                </a:solidFill>
                <a:latin typeface="Times New Roman" pitchFamily="18" charset="0"/>
                <a:cs typeface="Times New Roman" pitchFamily="18" charset="0"/>
              </a:rPr>
              <a:t> </a:t>
            </a:r>
            <a:r>
              <a:rPr lang="fr-FR" sz="4000" b="1" dirty="0" smtClean="0">
                <a:solidFill>
                  <a:srgbClr val="FF0000"/>
                </a:solidFill>
                <a:latin typeface="Times New Roman" pitchFamily="18" charset="0"/>
                <a:cs typeface="Times New Roman" pitchFamily="18" charset="0"/>
              </a:rPr>
              <a:t> </a:t>
            </a:r>
            <a:endParaRPr lang="fr-FR" sz="4000" b="1" dirty="0">
              <a:solidFill>
                <a:srgbClr val="FF0000"/>
              </a:solidFill>
              <a:latin typeface="Times New Roman" pitchFamily="18" charset="0"/>
              <a:cs typeface="Times New Roman" pitchFamily="18" charset="0"/>
            </a:endParaRPr>
          </a:p>
        </p:txBody>
      </p:sp>
      <p:cxnSp>
        <p:nvCxnSpPr>
          <p:cNvPr id="7" name="Connecteur droit avec flèche 6"/>
          <p:cNvCxnSpPr/>
          <p:nvPr/>
        </p:nvCxnSpPr>
        <p:spPr>
          <a:xfrm rot="5400000">
            <a:off x="3036084" y="2250274"/>
            <a:ext cx="928691" cy="85725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8" name="Connecteur droit avec flèche 7"/>
          <p:cNvCxnSpPr/>
          <p:nvPr/>
        </p:nvCxnSpPr>
        <p:spPr>
          <a:xfrm rot="16200000" flipH="1">
            <a:off x="4822034" y="2321712"/>
            <a:ext cx="857253" cy="64294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9" name="Rectangle 8"/>
          <p:cNvSpPr/>
          <p:nvPr/>
        </p:nvSpPr>
        <p:spPr>
          <a:xfrm>
            <a:off x="1500166" y="3000372"/>
            <a:ext cx="2487797" cy="2308324"/>
          </a:xfrm>
          <a:prstGeom prst="rect">
            <a:avLst/>
          </a:prstGeom>
        </p:spPr>
        <p:txBody>
          <a:bodyPr wrap="none">
            <a:spAutoFit/>
          </a:bodyPr>
          <a:lstStyle/>
          <a:p>
            <a:r>
              <a:rPr lang="fr-FR" sz="4800" b="1" i="1" dirty="0" smtClean="0">
                <a:solidFill>
                  <a:srgbClr val="00B0F0"/>
                </a:solidFill>
                <a:latin typeface="Times New Roman" pitchFamily="18" charset="0"/>
                <a:cs typeface="Times New Roman" pitchFamily="18" charset="0"/>
              </a:rPr>
              <a:t>Windows</a:t>
            </a:r>
          </a:p>
          <a:p>
            <a:pPr algn="ctr"/>
            <a:r>
              <a:rPr lang="fr-FR" sz="4800" b="1" i="1" dirty="0" smtClean="0">
                <a:solidFill>
                  <a:srgbClr val="FF0000"/>
                </a:solidFill>
                <a:latin typeface="Times New Roman" pitchFamily="18" charset="0"/>
                <a:cs typeface="Times New Roman" pitchFamily="18" charset="0"/>
              </a:rPr>
              <a:t>ou</a:t>
            </a:r>
            <a:r>
              <a:rPr lang="fr-FR" sz="4800" b="1" i="1" dirty="0" smtClean="0">
                <a:solidFill>
                  <a:srgbClr val="00B0F0"/>
                </a:solidFill>
                <a:latin typeface="Times New Roman" pitchFamily="18" charset="0"/>
                <a:cs typeface="Times New Roman" pitchFamily="18" charset="0"/>
              </a:rPr>
              <a:t> </a:t>
            </a:r>
          </a:p>
          <a:p>
            <a:pPr algn="ctr"/>
            <a:r>
              <a:rPr lang="fr-FR" sz="4800" b="1" i="1" dirty="0" smtClean="0">
                <a:solidFill>
                  <a:srgbClr val="00B0F0"/>
                </a:solidFill>
                <a:latin typeface="Times New Roman" pitchFamily="18" charset="0"/>
                <a:cs typeface="Times New Roman" pitchFamily="18" charset="0"/>
              </a:rPr>
              <a:t>Wise </a:t>
            </a:r>
            <a:r>
              <a:rPr lang="fr-FR" dirty="0" smtClean="0"/>
              <a:t> </a:t>
            </a:r>
            <a:endParaRPr lang="fr-FR" dirty="0"/>
          </a:p>
        </p:txBody>
      </p:sp>
      <p:sp>
        <p:nvSpPr>
          <p:cNvPr id="10" name="Rectangle 9"/>
          <p:cNvSpPr/>
          <p:nvPr/>
        </p:nvSpPr>
        <p:spPr>
          <a:xfrm>
            <a:off x="4714876" y="3455259"/>
            <a:ext cx="1996059" cy="830997"/>
          </a:xfrm>
          <a:prstGeom prst="rect">
            <a:avLst/>
          </a:prstGeom>
        </p:spPr>
        <p:txBody>
          <a:bodyPr wrap="none">
            <a:spAutoFit/>
          </a:bodyPr>
          <a:lstStyle/>
          <a:p>
            <a:r>
              <a:rPr lang="fr-FR" sz="4800" b="1" i="1" dirty="0" smtClean="0">
                <a:solidFill>
                  <a:srgbClr val="FFC000"/>
                </a:solidFill>
                <a:latin typeface="Times New Roman" pitchFamily="18" charset="0"/>
                <a:cs typeface="Times New Roman" pitchFamily="18" charset="0"/>
              </a:rPr>
              <a:t>Gadget</a:t>
            </a:r>
            <a:endParaRPr lang="fr-FR" sz="5400" b="1" dirty="0">
              <a:solidFill>
                <a:srgbClr val="FFC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282" y="2429430"/>
            <a:ext cx="8786842" cy="3785652"/>
          </a:xfrm>
          <a:prstGeom prst="rect">
            <a:avLst/>
          </a:prstGeom>
        </p:spPr>
        <p:txBody>
          <a:bodyPr wrap="square">
            <a:spAutoFit/>
          </a:bodyPr>
          <a:lstStyle/>
          <a:p>
            <a:pPr>
              <a:buFontTx/>
              <a:buChar char="-"/>
            </a:pPr>
            <a:r>
              <a:rPr lang="fr-FR" sz="2400" dirty="0" smtClean="0"/>
              <a:t>Les </a:t>
            </a:r>
            <a:r>
              <a:rPr lang="fr-FR" sz="2400" dirty="0" err="1" smtClean="0"/>
              <a:t>widgets</a:t>
            </a:r>
            <a:r>
              <a:rPr lang="fr-FR" sz="2400" dirty="0" smtClean="0"/>
              <a:t>  s’intègrent sur le bureau d’un ordinateur ou dans la barre d’outils ou d’applications d’un navigateur. </a:t>
            </a:r>
          </a:p>
          <a:p>
            <a:pPr>
              <a:buFontTx/>
              <a:buChar char="-"/>
            </a:pPr>
            <a:endParaRPr lang="fr-FR" sz="2400" dirty="0" smtClean="0"/>
          </a:p>
          <a:p>
            <a:pPr>
              <a:buFontTx/>
              <a:buChar char="-"/>
            </a:pPr>
            <a:r>
              <a:rPr lang="fr-FR" sz="2400" dirty="0" smtClean="0"/>
              <a:t>Ils permettent par exemple d’avoir un accès direct à un site marchand et de visualiser la dernière promotion en cours. </a:t>
            </a:r>
          </a:p>
          <a:p>
            <a:pPr>
              <a:buFontTx/>
              <a:buChar char="-"/>
            </a:pPr>
            <a:endParaRPr lang="fr-FR" sz="2400" dirty="0" smtClean="0"/>
          </a:p>
          <a:p>
            <a:pPr>
              <a:buFontTx/>
              <a:buChar char="-"/>
            </a:pPr>
            <a:r>
              <a:rPr lang="fr-FR" sz="2400" dirty="0" smtClean="0"/>
              <a:t>Le </a:t>
            </a:r>
            <a:r>
              <a:rPr lang="fr-FR" sz="2400" dirty="0" err="1" smtClean="0"/>
              <a:t>widget</a:t>
            </a:r>
            <a:r>
              <a:rPr lang="fr-FR" sz="2400" dirty="0" smtClean="0"/>
              <a:t> est un outil de création de trafic et de fidélisation pour un site web</a:t>
            </a:r>
          </a:p>
          <a:p>
            <a:pPr>
              <a:buFontTx/>
              <a:buChar char="-"/>
            </a:pPr>
            <a:endParaRPr lang="fr-FR" sz="2400" dirty="0" smtClean="0"/>
          </a:p>
          <a:p>
            <a:pPr>
              <a:buFontTx/>
              <a:buChar char="-"/>
            </a:pPr>
            <a:r>
              <a:rPr lang="fr-FR" sz="2400" dirty="0" smtClean="0"/>
              <a:t> Il peut également assurer une présence de type publicitaire.</a:t>
            </a:r>
          </a:p>
        </p:txBody>
      </p:sp>
      <p:sp>
        <p:nvSpPr>
          <p:cNvPr id="5" name="Titre 1"/>
          <p:cNvSpPr>
            <a:spLocks noGrp="1"/>
          </p:cNvSpPr>
          <p:nvPr>
            <p:ph type="title"/>
          </p:nvPr>
        </p:nvSpPr>
        <p:spPr>
          <a:xfrm>
            <a:off x="-142908" y="1000108"/>
            <a:ext cx="8643998" cy="1214446"/>
          </a:xfrm>
        </p:spPr>
        <p:txBody>
          <a:bodyPr>
            <a:noAutofit/>
          </a:bodyPr>
          <a:lstStyle/>
          <a:p>
            <a:pPr algn="ctr"/>
            <a:r>
              <a:rPr lang="fr-FR" sz="6600" b="1" dirty="0" err="1" smtClean="0">
                <a:solidFill>
                  <a:srgbClr val="00B0F0"/>
                </a:solidFill>
                <a:latin typeface="Times New Roman" pitchFamily="18" charset="0"/>
                <a:cs typeface="Times New Roman" pitchFamily="18" charset="0"/>
              </a:rPr>
              <a:t>Wid</a:t>
            </a:r>
            <a:r>
              <a:rPr lang="fr-FR" sz="6600" b="1" dirty="0" err="1" smtClean="0">
                <a:solidFill>
                  <a:srgbClr val="FFC000"/>
                </a:solidFill>
                <a:latin typeface="Times New Roman" pitchFamily="18" charset="0"/>
                <a:cs typeface="Times New Roman" pitchFamily="18" charset="0"/>
              </a:rPr>
              <a:t>get</a:t>
            </a:r>
            <a:r>
              <a:rPr lang="fr-FR" sz="6600" b="1" dirty="0" smtClean="0">
                <a:solidFill>
                  <a:srgbClr val="FF0000"/>
                </a:solidFill>
                <a:latin typeface="Times New Roman" pitchFamily="18" charset="0"/>
                <a:cs typeface="Times New Roman" pitchFamily="18" charset="0"/>
              </a:rPr>
              <a:t> </a:t>
            </a:r>
            <a:r>
              <a:rPr lang="fr-FR" sz="4000" b="1" dirty="0" smtClean="0">
                <a:solidFill>
                  <a:srgbClr val="FF0000"/>
                </a:solidFill>
                <a:latin typeface="Times New Roman" pitchFamily="18" charset="0"/>
                <a:cs typeface="Times New Roman" pitchFamily="18" charset="0"/>
              </a:rPr>
              <a:t> </a:t>
            </a:r>
            <a:endParaRPr lang="fr-FR" sz="40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2428868"/>
            <a:ext cx="4500594" cy="3416320"/>
          </a:xfrm>
          <a:prstGeom prst="rect">
            <a:avLst/>
          </a:prstGeom>
        </p:spPr>
        <p:txBody>
          <a:bodyPr wrap="square">
            <a:spAutoFit/>
          </a:bodyPr>
          <a:lstStyle/>
          <a:p>
            <a:pPr algn="just"/>
            <a:endParaRPr lang="fr-FR" sz="2400" dirty="0" smtClean="0">
              <a:latin typeface="Times New Roman" pitchFamily="18" charset="0"/>
              <a:cs typeface="Times New Roman" pitchFamily="18" charset="0"/>
            </a:endParaRPr>
          </a:p>
          <a:p>
            <a:pPr algn="just">
              <a:buFontTx/>
              <a:buChar char="-"/>
            </a:pPr>
            <a:r>
              <a:rPr lang="fr-FR" sz="2400" dirty="0" smtClean="0">
                <a:latin typeface="Times New Roman" pitchFamily="18" charset="0"/>
                <a:cs typeface="Times New Roman" pitchFamily="18" charset="0"/>
              </a:rPr>
              <a:t> Ils favorisent l'enrichissement et la promotion du contenu d'un site web, favorisant une relation de confiance. </a:t>
            </a:r>
          </a:p>
          <a:p>
            <a:pPr algn="just"/>
            <a:endParaRPr lang="fr-FR" sz="2400" dirty="0" smtClean="0">
              <a:latin typeface="Times New Roman" pitchFamily="18" charset="0"/>
              <a:cs typeface="Times New Roman" pitchFamily="18" charset="0"/>
            </a:endParaRPr>
          </a:p>
          <a:p>
            <a:pPr algn="just">
              <a:buFontTx/>
              <a:buChar char="-"/>
            </a:pPr>
            <a:r>
              <a:rPr lang="fr-FR" sz="2400" dirty="0" smtClean="0">
                <a:latin typeface="Times New Roman" pitchFamily="18" charset="0"/>
                <a:cs typeface="Times New Roman" pitchFamily="18" charset="0"/>
              </a:rPr>
              <a:t> Un bon </a:t>
            </a:r>
            <a:r>
              <a:rPr lang="fr-FR" sz="2400" dirty="0" err="1" smtClean="0">
                <a:latin typeface="Times New Roman" pitchFamily="18" charset="0"/>
                <a:cs typeface="Times New Roman" pitchFamily="18" charset="0"/>
              </a:rPr>
              <a:t>widget</a:t>
            </a:r>
            <a:r>
              <a:rPr lang="fr-FR" sz="2400" dirty="0" smtClean="0">
                <a:latin typeface="Times New Roman" pitchFamily="18" charset="0"/>
                <a:cs typeface="Times New Roman" pitchFamily="18" charset="0"/>
              </a:rPr>
              <a:t> génère de la notoriété avant d'apporter des ventes. </a:t>
            </a:r>
            <a:endParaRPr lang="fr-FR" sz="2400" dirty="0">
              <a:latin typeface="Times New Roman" pitchFamily="18" charset="0"/>
              <a:cs typeface="Times New Roman" pitchFamily="18" charset="0"/>
            </a:endParaRPr>
          </a:p>
        </p:txBody>
      </p:sp>
      <p:pic>
        <p:nvPicPr>
          <p:cNvPr id="82946" name="Picture 2" descr="http://www.definitions-marketing.com/IMG/jpg/widget-redoute.jpg"/>
          <p:cNvPicPr>
            <a:picLocks noChangeAspect="1" noChangeArrowheads="1"/>
          </p:cNvPicPr>
          <p:nvPr/>
        </p:nvPicPr>
        <p:blipFill>
          <a:blip r:embed="rId2"/>
          <a:srcRect/>
          <a:stretch>
            <a:fillRect/>
          </a:stretch>
        </p:blipFill>
        <p:spPr bwMode="auto">
          <a:xfrm>
            <a:off x="5143504" y="2500306"/>
            <a:ext cx="3890990" cy="3071834"/>
          </a:xfrm>
          <a:prstGeom prst="rect">
            <a:avLst/>
          </a:prstGeom>
          <a:noFill/>
        </p:spPr>
      </p:pic>
      <p:sp>
        <p:nvSpPr>
          <p:cNvPr id="9" name="Titre 1"/>
          <p:cNvSpPr>
            <a:spLocks noGrp="1"/>
          </p:cNvSpPr>
          <p:nvPr>
            <p:ph type="title"/>
          </p:nvPr>
        </p:nvSpPr>
        <p:spPr>
          <a:xfrm>
            <a:off x="-142908" y="1000108"/>
            <a:ext cx="8643998" cy="1214446"/>
          </a:xfrm>
        </p:spPr>
        <p:txBody>
          <a:bodyPr>
            <a:noAutofit/>
          </a:bodyPr>
          <a:lstStyle/>
          <a:p>
            <a:pPr algn="ctr"/>
            <a:r>
              <a:rPr lang="fr-FR" sz="6600" b="1" dirty="0" err="1" smtClean="0">
                <a:solidFill>
                  <a:srgbClr val="00B0F0"/>
                </a:solidFill>
                <a:latin typeface="Times New Roman" pitchFamily="18" charset="0"/>
                <a:cs typeface="Times New Roman" pitchFamily="18" charset="0"/>
              </a:rPr>
              <a:t>Wid</a:t>
            </a:r>
            <a:r>
              <a:rPr lang="fr-FR" sz="6600" b="1" dirty="0" err="1" smtClean="0">
                <a:solidFill>
                  <a:srgbClr val="FFC000"/>
                </a:solidFill>
                <a:latin typeface="Times New Roman" pitchFamily="18" charset="0"/>
                <a:cs typeface="Times New Roman" pitchFamily="18" charset="0"/>
              </a:rPr>
              <a:t>get</a:t>
            </a:r>
            <a:r>
              <a:rPr lang="fr-FR" sz="6600" b="1" dirty="0" smtClean="0">
                <a:solidFill>
                  <a:srgbClr val="FF0000"/>
                </a:solidFill>
                <a:latin typeface="Times New Roman" pitchFamily="18" charset="0"/>
                <a:cs typeface="Times New Roman" pitchFamily="18" charset="0"/>
              </a:rPr>
              <a:t> </a:t>
            </a:r>
            <a:r>
              <a:rPr lang="fr-FR" sz="4000" b="1" dirty="0" smtClean="0">
                <a:solidFill>
                  <a:srgbClr val="FF0000"/>
                </a:solidFill>
                <a:latin typeface="Times New Roman" pitchFamily="18" charset="0"/>
                <a:cs typeface="Times New Roman" pitchFamily="18" charset="0"/>
              </a:rPr>
              <a:t> </a:t>
            </a:r>
            <a:endParaRPr lang="fr-FR" sz="4000" b="1" dirty="0">
              <a:solidFill>
                <a:srgbClr val="FF0000"/>
              </a:solidFill>
              <a:latin typeface="Times New Roman" pitchFamily="18" charset="0"/>
              <a:cs typeface="Times New Roman" pitchFamily="18" charset="0"/>
            </a:endParaRPr>
          </a:p>
        </p:txBody>
      </p:sp>
      <p:sp>
        <p:nvSpPr>
          <p:cNvPr id="11" name="Rectangle 10"/>
          <p:cNvSpPr/>
          <p:nvPr/>
        </p:nvSpPr>
        <p:spPr>
          <a:xfrm>
            <a:off x="5786446" y="5643578"/>
            <a:ext cx="2386744" cy="369332"/>
          </a:xfrm>
          <a:prstGeom prst="rect">
            <a:avLst/>
          </a:prstGeom>
        </p:spPr>
        <p:txBody>
          <a:bodyPr wrap="none">
            <a:spAutoFit/>
          </a:bodyPr>
          <a:lstStyle/>
          <a:p>
            <a:r>
              <a:rPr lang="fr-FR" dirty="0" smtClean="0"/>
              <a:t>un exemple de </a:t>
            </a:r>
            <a:r>
              <a:rPr lang="fr-FR" dirty="0" err="1" smtClean="0"/>
              <a:t>widget</a:t>
            </a:r>
            <a:r>
              <a:rPr lang="fr-FR" dirty="0" smtClean="0"/>
              <a:t> </a:t>
            </a:r>
            <a:endParaRPr lang="fr-F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00100" y="4929198"/>
            <a:ext cx="7072362" cy="707886"/>
          </a:xfrm>
          <a:prstGeom prst="rect">
            <a:avLst/>
          </a:prstGeom>
        </p:spPr>
        <p:txBody>
          <a:bodyPr wrap="square">
            <a:spAutoFit/>
          </a:bodyPr>
          <a:lstStyle/>
          <a:p>
            <a:pPr algn="ctr"/>
            <a:r>
              <a:rPr lang="fr-FR" sz="4000" dirty="0" smtClean="0">
                <a:solidFill>
                  <a:srgbClr val="FF0000"/>
                </a:solidFill>
              </a:rPr>
              <a:t>Un </a:t>
            </a:r>
            <a:r>
              <a:rPr lang="fr-FR" sz="4000" dirty="0">
                <a:solidFill>
                  <a:srgbClr val="FF0000"/>
                </a:solidFill>
              </a:rPr>
              <a:t>point du réseau est </a:t>
            </a:r>
            <a:r>
              <a:rPr lang="fr-FR" sz="4000" dirty="0" smtClean="0">
                <a:solidFill>
                  <a:srgbClr val="FF0000"/>
                </a:solidFill>
              </a:rPr>
              <a:t>anéanti</a:t>
            </a:r>
            <a:endParaRPr lang="fr-FR" sz="4000" dirty="0">
              <a:solidFill>
                <a:srgbClr val="FF0000"/>
              </a:solidFill>
            </a:endParaRPr>
          </a:p>
        </p:txBody>
      </p:sp>
      <p:pic>
        <p:nvPicPr>
          <p:cNvPr id="52228" name="Picture 4" descr="cartoon - crash (comic book element)"/>
          <p:cNvPicPr>
            <a:picLocks noChangeAspect="1" noChangeArrowheads="1"/>
          </p:cNvPicPr>
          <p:nvPr/>
        </p:nvPicPr>
        <p:blipFill>
          <a:blip r:embed="rId2"/>
          <a:srcRect t="4732" r="3333" b="5362"/>
          <a:stretch>
            <a:fillRect/>
          </a:stretch>
        </p:blipFill>
        <p:spPr bwMode="auto">
          <a:xfrm>
            <a:off x="357159" y="2000240"/>
            <a:ext cx="3786214" cy="2480623"/>
          </a:xfrm>
          <a:prstGeom prst="rect">
            <a:avLst/>
          </a:prstGeom>
          <a:noFill/>
        </p:spPr>
      </p:pic>
      <p:sp>
        <p:nvSpPr>
          <p:cNvPr id="58" name="Rectangle 57"/>
          <p:cNvSpPr/>
          <p:nvPr/>
        </p:nvSpPr>
        <p:spPr>
          <a:xfrm>
            <a:off x="5500694" y="4214818"/>
            <a:ext cx="2857488" cy="461665"/>
          </a:xfrm>
          <a:prstGeom prst="rect">
            <a:avLst/>
          </a:prstGeom>
        </p:spPr>
        <p:txBody>
          <a:bodyPr wrap="square">
            <a:spAutoFit/>
          </a:bodyPr>
          <a:lstStyle/>
          <a:p>
            <a:r>
              <a:rPr lang="fr-FR" sz="2400" b="1" dirty="0"/>
              <a:t>U</a:t>
            </a:r>
            <a:r>
              <a:rPr lang="fr-FR" sz="2400" b="1" dirty="0" smtClean="0"/>
              <a:t>ne </a:t>
            </a:r>
            <a:r>
              <a:rPr lang="fr-FR" sz="2400" b="1" dirty="0"/>
              <a:t>toile </a:t>
            </a:r>
            <a:r>
              <a:rPr lang="fr-FR" sz="2400" b="1" dirty="0" smtClean="0"/>
              <a:t>d'araignée</a:t>
            </a:r>
            <a:endParaRPr lang="fr-FR" sz="2400" b="1" dirty="0"/>
          </a:p>
        </p:txBody>
      </p:sp>
      <p:sp>
        <p:nvSpPr>
          <p:cNvPr id="59" name="Ellipse 58"/>
          <p:cNvSpPr/>
          <p:nvPr/>
        </p:nvSpPr>
        <p:spPr>
          <a:xfrm>
            <a:off x="3786182" y="1567644"/>
            <a:ext cx="364469" cy="446488"/>
          </a:xfrm>
          <a:prstGeom prst="ellipse">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60" name="Ellipse 59"/>
          <p:cNvSpPr/>
          <p:nvPr/>
        </p:nvSpPr>
        <p:spPr>
          <a:xfrm>
            <a:off x="8358214" y="1285860"/>
            <a:ext cx="364469" cy="446488"/>
          </a:xfrm>
          <a:prstGeom prst="ellipse">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pic>
        <p:nvPicPr>
          <p:cNvPr id="33" name="Picture 4" descr="dessin animé, soldat, saluer - csp18442541"/>
          <p:cNvPicPr>
            <a:picLocks noChangeAspect="1" noChangeArrowheads="1"/>
          </p:cNvPicPr>
          <p:nvPr/>
        </p:nvPicPr>
        <p:blipFill>
          <a:blip r:embed="rId3" cstate="print"/>
          <a:srcRect b="3885"/>
          <a:stretch>
            <a:fillRect/>
          </a:stretch>
        </p:blipFill>
        <p:spPr bwMode="auto">
          <a:xfrm>
            <a:off x="2928926" y="500042"/>
            <a:ext cx="785759" cy="1339462"/>
          </a:xfrm>
          <a:prstGeom prst="rect">
            <a:avLst/>
          </a:prstGeom>
          <a:noFill/>
        </p:spPr>
      </p:pic>
      <p:pic>
        <p:nvPicPr>
          <p:cNvPr id="35" name="Picture 2" descr="http://comps.canstockphoto.com/can-stock-photo_csp4686020.jpg"/>
          <p:cNvPicPr>
            <a:picLocks noChangeAspect="1" noChangeArrowheads="1"/>
          </p:cNvPicPr>
          <p:nvPr/>
        </p:nvPicPr>
        <p:blipFill>
          <a:blip r:embed="rId4" cstate="print"/>
          <a:srcRect b="4255"/>
          <a:stretch>
            <a:fillRect/>
          </a:stretch>
        </p:blipFill>
        <p:spPr bwMode="auto">
          <a:xfrm>
            <a:off x="7143769" y="453374"/>
            <a:ext cx="1000132" cy="1066499"/>
          </a:xfrm>
          <a:prstGeom prst="rect">
            <a:avLst/>
          </a:prstGeom>
          <a:noFill/>
        </p:spPr>
      </p:pic>
      <p:pic>
        <p:nvPicPr>
          <p:cNvPr id="37" name="Picture 4" descr="cartoon - crash (comic book element)"/>
          <p:cNvPicPr>
            <a:picLocks noChangeAspect="1" noChangeArrowheads="1"/>
          </p:cNvPicPr>
          <p:nvPr/>
        </p:nvPicPr>
        <p:blipFill>
          <a:blip r:embed="rId5" cstate="print"/>
          <a:srcRect t="4732" r="3333" b="5362"/>
          <a:stretch>
            <a:fillRect/>
          </a:stretch>
        </p:blipFill>
        <p:spPr bwMode="auto">
          <a:xfrm>
            <a:off x="5357818" y="1142984"/>
            <a:ext cx="1308443" cy="857256"/>
          </a:xfrm>
          <a:prstGeom prst="rect">
            <a:avLst/>
          </a:prstGeom>
          <a:noFill/>
        </p:spPr>
      </p:pic>
      <p:pic>
        <p:nvPicPr>
          <p:cNvPr id="41" name="Picture 4" descr="cartoon - crash (comic book element)"/>
          <p:cNvPicPr>
            <a:picLocks noChangeAspect="1" noChangeArrowheads="1"/>
          </p:cNvPicPr>
          <p:nvPr/>
        </p:nvPicPr>
        <p:blipFill>
          <a:blip r:embed="rId5" cstate="print"/>
          <a:srcRect t="4732" r="3333" b="5362"/>
          <a:stretch>
            <a:fillRect/>
          </a:stretch>
        </p:blipFill>
        <p:spPr bwMode="auto">
          <a:xfrm>
            <a:off x="5929322" y="2214554"/>
            <a:ext cx="1308443" cy="857256"/>
          </a:xfrm>
          <a:prstGeom prst="rect">
            <a:avLst/>
          </a:prstGeom>
          <a:noFill/>
        </p:spPr>
      </p:pic>
      <p:grpSp>
        <p:nvGrpSpPr>
          <p:cNvPr id="57" name="Groupe 56"/>
          <p:cNvGrpSpPr/>
          <p:nvPr/>
        </p:nvGrpSpPr>
        <p:grpSpPr>
          <a:xfrm>
            <a:off x="4097278" y="1071546"/>
            <a:ext cx="4499900" cy="2857520"/>
            <a:chOff x="4973069" y="1714488"/>
            <a:chExt cx="3528023" cy="2286016"/>
          </a:xfrm>
        </p:grpSpPr>
        <p:cxnSp>
          <p:nvCxnSpPr>
            <p:cNvPr id="10" name="Connecteur droit 9"/>
            <p:cNvCxnSpPr>
              <a:endCxn id="7" idx="2"/>
            </p:cNvCxnSpPr>
            <p:nvPr/>
          </p:nvCxnSpPr>
          <p:spPr>
            <a:xfrm flipV="1">
              <a:off x="5014916" y="2107397"/>
              <a:ext cx="1343034" cy="182564"/>
            </a:xfrm>
            <a:prstGeom prst="line">
              <a:avLst/>
            </a:prstGeom>
            <a:ln w="7620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1" name="Connecteur droit 10"/>
            <p:cNvCxnSpPr>
              <a:endCxn id="16" idx="2"/>
            </p:cNvCxnSpPr>
            <p:nvPr/>
          </p:nvCxnSpPr>
          <p:spPr>
            <a:xfrm>
              <a:off x="6643702" y="2157404"/>
              <a:ext cx="863606" cy="300833"/>
            </a:xfrm>
            <a:prstGeom prst="line">
              <a:avLst/>
            </a:prstGeom>
            <a:ln w="7620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4" name="Connecteur droit 13"/>
            <p:cNvCxnSpPr/>
            <p:nvPr/>
          </p:nvCxnSpPr>
          <p:spPr>
            <a:xfrm flipV="1">
              <a:off x="7786710" y="2164547"/>
              <a:ext cx="598492" cy="250033"/>
            </a:xfrm>
            <a:prstGeom prst="line">
              <a:avLst/>
            </a:prstGeom>
            <a:ln w="7620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30" name="Connecteur droit 29"/>
            <p:cNvCxnSpPr>
              <a:stCxn id="27" idx="6"/>
              <a:endCxn id="24" idx="2"/>
            </p:cNvCxnSpPr>
            <p:nvPr/>
          </p:nvCxnSpPr>
          <p:spPr>
            <a:xfrm>
              <a:off x="6572264" y="3679033"/>
              <a:ext cx="785818" cy="142876"/>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2" name="Connecteur droit 31"/>
            <p:cNvCxnSpPr/>
            <p:nvPr/>
          </p:nvCxnSpPr>
          <p:spPr>
            <a:xfrm>
              <a:off x="5500694" y="3429000"/>
              <a:ext cx="928694" cy="214314"/>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4" name="Connecteur droit 33"/>
            <p:cNvCxnSpPr/>
            <p:nvPr/>
          </p:nvCxnSpPr>
          <p:spPr>
            <a:xfrm rot="16200000" flipH="1">
              <a:off x="4766224" y="2623091"/>
              <a:ext cx="941315" cy="527625"/>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6" name="Connecteur droit 35"/>
            <p:cNvCxnSpPr>
              <a:endCxn id="25" idx="6"/>
            </p:cNvCxnSpPr>
            <p:nvPr/>
          </p:nvCxnSpPr>
          <p:spPr>
            <a:xfrm rot="10800000">
              <a:off x="6072198" y="2821778"/>
              <a:ext cx="857256" cy="178595"/>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8" name="Connecteur droit 37"/>
            <p:cNvCxnSpPr>
              <a:stCxn id="25" idx="5"/>
            </p:cNvCxnSpPr>
            <p:nvPr/>
          </p:nvCxnSpPr>
          <p:spPr>
            <a:xfrm rot="16200000" flipH="1">
              <a:off x="5846525" y="3131888"/>
              <a:ext cx="766689" cy="399037"/>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0" name="Connecteur droit 39"/>
            <p:cNvCxnSpPr/>
            <p:nvPr/>
          </p:nvCxnSpPr>
          <p:spPr>
            <a:xfrm rot="5400000">
              <a:off x="7750992" y="2536026"/>
              <a:ext cx="1214446" cy="285754"/>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2" name="Connecteur droit 41"/>
            <p:cNvCxnSpPr>
              <a:stCxn id="26" idx="6"/>
            </p:cNvCxnSpPr>
            <p:nvPr/>
          </p:nvCxnSpPr>
          <p:spPr>
            <a:xfrm flipH="1">
              <a:off x="7500958" y="3250405"/>
              <a:ext cx="857256" cy="607223"/>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4" name="Connecteur droit 43"/>
            <p:cNvCxnSpPr>
              <a:stCxn id="28" idx="6"/>
            </p:cNvCxnSpPr>
            <p:nvPr/>
          </p:nvCxnSpPr>
          <p:spPr>
            <a:xfrm flipV="1">
              <a:off x="7072330" y="2500306"/>
              <a:ext cx="571504" cy="464347"/>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6" name="Connecteur droit 45"/>
            <p:cNvCxnSpPr>
              <a:endCxn id="28" idx="6"/>
            </p:cNvCxnSpPr>
            <p:nvPr/>
          </p:nvCxnSpPr>
          <p:spPr>
            <a:xfrm rot="10800000">
              <a:off x="7072330" y="2964654"/>
              <a:ext cx="1143008" cy="250033"/>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7" name="Ellipse 6"/>
            <p:cNvSpPr/>
            <p:nvPr/>
          </p:nvSpPr>
          <p:spPr>
            <a:xfrm>
              <a:off x="6357950" y="1928802"/>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6" name="Ellipse 15"/>
            <p:cNvSpPr/>
            <p:nvPr/>
          </p:nvSpPr>
          <p:spPr>
            <a:xfrm>
              <a:off x="7507308" y="2279642"/>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3" name="Ellipse 22"/>
            <p:cNvSpPr/>
            <p:nvPr/>
          </p:nvSpPr>
          <p:spPr>
            <a:xfrm>
              <a:off x="5357818" y="3214686"/>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4" name="Ellipse 23"/>
            <p:cNvSpPr/>
            <p:nvPr/>
          </p:nvSpPr>
          <p:spPr>
            <a:xfrm>
              <a:off x="7358082" y="3643314"/>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5" name="Ellipse 24"/>
            <p:cNvSpPr/>
            <p:nvPr/>
          </p:nvSpPr>
          <p:spPr>
            <a:xfrm>
              <a:off x="5786446" y="2643182"/>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6" name="Ellipse 25"/>
            <p:cNvSpPr/>
            <p:nvPr/>
          </p:nvSpPr>
          <p:spPr>
            <a:xfrm>
              <a:off x="8072462" y="3071810"/>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7" name="Ellipse 26"/>
            <p:cNvSpPr/>
            <p:nvPr/>
          </p:nvSpPr>
          <p:spPr>
            <a:xfrm>
              <a:off x="6286512" y="3500438"/>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8" name="Ellipse 27"/>
            <p:cNvSpPr/>
            <p:nvPr/>
          </p:nvSpPr>
          <p:spPr>
            <a:xfrm>
              <a:off x="6786578" y="2786058"/>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cxnSp>
          <p:nvCxnSpPr>
            <p:cNvPr id="19" name="Connecteur droit 18"/>
            <p:cNvCxnSpPr/>
            <p:nvPr/>
          </p:nvCxnSpPr>
          <p:spPr>
            <a:xfrm rot="16200000" flipH="1">
              <a:off x="6175386" y="1927214"/>
              <a:ext cx="714380" cy="428628"/>
            </a:xfrm>
            <a:prstGeom prst="line">
              <a:avLst/>
            </a:prstGeom>
            <a:ln>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20" name="Connecteur droit 19"/>
            <p:cNvCxnSpPr/>
            <p:nvPr/>
          </p:nvCxnSpPr>
          <p:spPr>
            <a:xfrm rot="5400000">
              <a:off x="6097598" y="2000240"/>
              <a:ext cx="785818" cy="214314"/>
            </a:xfrm>
            <a:prstGeom prst="line">
              <a:avLst/>
            </a:prstGeom>
            <a:ln>
              <a:solidFill>
                <a:srgbClr val="FF0000"/>
              </a:solidFill>
            </a:ln>
          </p:spPr>
          <p:style>
            <a:lnRef idx="3">
              <a:schemeClr val="accent3"/>
            </a:lnRef>
            <a:fillRef idx="0">
              <a:schemeClr val="accent3"/>
            </a:fillRef>
            <a:effectRef idx="2">
              <a:schemeClr val="accent3"/>
            </a:effectRef>
            <a:fontRef idx="minor">
              <a:schemeClr val="tx1"/>
            </a:fontRef>
          </p:style>
        </p:cxnSp>
      </p:grpSp>
      <p:cxnSp>
        <p:nvCxnSpPr>
          <p:cNvPr id="43" name="Connecteur droit 42"/>
          <p:cNvCxnSpPr/>
          <p:nvPr/>
        </p:nvCxnSpPr>
        <p:spPr>
          <a:xfrm rot="5400000">
            <a:off x="6074927" y="2497577"/>
            <a:ext cx="982273" cy="273352"/>
          </a:xfrm>
          <a:prstGeom prst="line">
            <a:avLst/>
          </a:prstGeom>
          <a:ln>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45" name="Connecteur droit 44"/>
          <p:cNvCxnSpPr/>
          <p:nvPr/>
        </p:nvCxnSpPr>
        <p:spPr>
          <a:xfrm rot="16200000" flipH="1">
            <a:off x="6113377" y="2316252"/>
            <a:ext cx="892975" cy="546704"/>
          </a:xfrm>
          <a:prstGeom prst="line">
            <a:avLst/>
          </a:prstGeom>
          <a:ln>
            <a:solidFill>
              <a:srgbClr val="FF0000"/>
            </a:solidFill>
          </a:ln>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8" name="Picture 6" descr="http://www.cbnews.fr/var/media/205/original/les-10-plus-grands-reseaux-sociaux-au-monde-se-devoilent-en-chiffres-et-en-statistiques-une-204756.jpg"/>
          <p:cNvPicPr>
            <a:picLocks noChangeAspect="1" noChangeArrowheads="1"/>
          </p:cNvPicPr>
          <p:nvPr/>
        </p:nvPicPr>
        <p:blipFill>
          <a:blip r:embed="rId2"/>
          <a:srcRect/>
          <a:stretch>
            <a:fillRect/>
          </a:stretch>
        </p:blipFill>
        <p:spPr bwMode="auto">
          <a:xfrm>
            <a:off x="-285785" y="0"/>
            <a:ext cx="11310977" cy="6786586"/>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solidFill>
                  <a:srgbClr val="FF0000"/>
                </a:solidFill>
                <a:latin typeface="Times New Roman" pitchFamily="18" charset="0"/>
                <a:cs typeface="Times New Roman" pitchFamily="18" charset="0"/>
              </a:rPr>
              <a:t>Le Réseau social </a:t>
            </a:r>
            <a:endParaRPr lang="fr-FR" dirty="0">
              <a:solidFill>
                <a:srgbClr val="FF0000"/>
              </a:solidFill>
              <a:latin typeface="Times New Roman" pitchFamily="18" charset="0"/>
              <a:cs typeface="Times New Roman" pitchFamily="18" charset="0"/>
            </a:endParaRPr>
          </a:p>
        </p:txBody>
      </p:sp>
      <p:sp>
        <p:nvSpPr>
          <p:cNvPr id="3" name="Rectangle 2"/>
          <p:cNvSpPr/>
          <p:nvPr/>
        </p:nvSpPr>
        <p:spPr>
          <a:xfrm>
            <a:off x="357158" y="2071678"/>
            <a:ext cx="4786346" cy="1938992"/>
          </a:xfrm>
          <a:prstGeom prst="rect">
            <a:avLst/>
          </a:prstGeom>
        </p:spPr>
        <p:txBody>
          <a:bodyPr wrap="square">
            <a:spAutoFit/>
          </a:bodyPr>
          <a:lstStyle/>
          <a:p>
            <a:pPr algn="just"/>
            <a:r>
              <a:rPr lang="fr-FR" sz="2000" dirty="0" smtClean="0">
                <a:latin typeface="Times New Roman" pitchFamily="18" charset="0"/>
                <a:cs typeface="Times New Roman" pitchFamily="18" charset="0"/>
              </a:rPr>
              <a:t>l’ensemble des sites internet permettant de se constituer un réseau d’amis ou de connaissances professionnelles et fournissant à leurs membres des outils et interfaces d’interactions, de présentation et de communication.</a:t>
            </a:r>
            <a:endParaRPr lang="fr-FR" sz="2000" dirty="0">
              <a:latin typeface="Times New Roman" pitchFamily="18" charset="0"/>
              <a:cs typeface="Times New Roman" pitchFamily="18" charset="0"/>
            </a:endParaRPr>
          </a:p>
        </p:txBody>
      </p:sp>
      <p:sp>
        <p:nvSpPr>
          <p:cNvPr id="4" name="Rectangle 3"/>
          <p:cNvSpPr/>
          <p:nvPr/>
        </p:nvSpPr>
        <p:spPr>
          <a:xfrm>
            <a:off x="285720" y="4071942"/>
            <a:ext cx="4572000" cy="400110"/>
          </a:xfrm>
          <a:prstGeom prst="rect">
            <a:avLst/>
          </a:prstGeom>
        </p:spPr>
        <p:txBody>
          <a:bodyPr>
            <a:spAutoFit/>
          </a:bodyPr>
          <a:lstStyle/>
          <a:p>
            <a:r>
              <a:rPr lang="fr-FR" sz="2000" dirty="0" smtClean="0">
                <a:latin typeface="Times New Roman" pitchFamily="18" charset="0"/>
                <a:cs typeface="Times New Roman" pitchFamily="18" charset="0"/>
              </a:rPr>
              <a:t>Les réseaux sociaux les plus connus sont :  </a:t>
            </a:r>
          </a:p>
        </p:txBody>
      </p:sp>
      <p:sp>
        <p:nvSpPr>
          <p:cNvPr id="86018" name="AutoShape 2" descr="Résultat de recherche d'images pour &quot;faceboo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0" name="AutoShape 4" descr="Résultat de recherche d'images pour &quot;facebook&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86022" name="Picture 6" descr="http://www.numerama.com/media/attach/facebook-675-2.png"/>
          <p:cNvPicPr>
            <a:picLocks noChangeAspect="1" noChangeArrowheads="1"/>
          </p:cNvPicPr>
          <p:nvPr/>
        </p:nvPicPr>
        <p:blipFill>
          <a:blip r:embed="rId2" cstate="print"/>
          <a:srcRect/>
          <a:stretch>
            <a:fillRect/>
          </a:stretch>
        </p:blipFill>
        <p:spPr bwMode="auto">
          <a:xfrm rot="693568">
            <a:off x="6000760" y="2092793"/>
            <a:ext cx="2479919" cy="1285884"/>
          </a:xfrm>
          <a:prstGeom prst="rect">
            <a:avLst/>
          </a:prstGeom>
          <a:noFill/>
        </p:spPr>
      </p:pic>
      <p:pic>
        <p:nvPicPr>
          <p:cNvPr id="86024" name="Picture 8" descr="http://cdn2.business2community.com/wp-content/uploads/2014/11/543c477e9547e.jpg.jpg"/>
          <p:cNvPicPr>
            <a:picLocks noChangeAspect="1" noChangeArrowheads="1"/>
          </p:cNvPicPr>
          <p:nvPr/>
        </p:nvPicPr>
        <p:blipFill>
          <a:blip r:embed="rId3" cstate="print"/>
          <a:srcRect/>
          <a:stretch>
            <a:fillRect/>
          </a:stretch>
        </p:blipFill>
        <p:spPr bwMode="auto">
          <a:xfrm rot="1668602">
            <a:off x="6642997" y="3856923"/>
            <a:ext cx="1624010" cy="1624010"/>
          </a:xfrm>
          <a:prstGeom prst="rect">
            <a:avLst/>
          </a:prstGeom>
          <a:noFill/>
        </p:spPr>
      </p:pic>
      <p:pic>
        <p:nvPicPr>
          <p:cNvPr id="86026" name="Picture 10" descr="http://www.i-marketingpro.com/wp-content/uploads/2015/03/LinkedIn.jpg"/>
          <p:cNvPicPr>
            <a:picLocks noChangeAspect="1" noChangeArrowheads="1"/>
          </p:cNvPicPr>
          <p:nvPr/>
        </p:nvPicPr>
        <p:blipFill>
          <a:blip r:embed="rId4" cstate="print"/>
          <a:srcRect/>
          <a:stretch>
            <a:fillRect/>
          </a:stretch>
        </p:blipFill>
        <p:spPr bwMode="auto">
          <a:xfrm rot="21045121">
            <a:off x="266589" y="4688207"/>
            <a:ext cx="2467676" cy="1638948"/>
          </a:xfrm>
          <a:prstGeom prst="rect">
            <a:avLst/>
          </a:prstGeom>
          <a:noFill/>
        </p:spPr>
      </p:pic>
      <p:pic>
        <p:nvPicPr>
          <p:cNvPr id="86028" name="Picture 12" descr="http://www.acticity.com/wp-content/uploads/2014/04/Viadeo_ogo.jpg"/>
          <p:cNvPicPr>
            <a:picLocks noChangeAspect="1" noChangeArrowheads="1"/>
          </p:cNvPicPr>
          <p:nvPr/>
        </p:nvPicPr>
        <p:blipFill>
          <a:blip r:embed="rId5" cstate="print"/>
          <a:srcRect/>
          <a:stretch>
            <a:fillRect/>
          </a:stretch>
        </p:blipFill>
        <p:spPr bwMode="auto">
          <a:xfrm rot="590620">
            <a:off x="3071802" y="5365752"/>
            <a:ext cx="4357718" cy="1002979"/>
          </a:xfrm>
          <a:prstGeom prst="rect">
            <a:avLst/>
          </a:prstGeom>
          <a:noFill/>
        </p:spPr>
      </p:pic>
      <p:pic>
        <p:nvPicPr>
          <p:cNvPr id="86030" name="Picture 14" descr="http://cdn.pitchfork.com/news/52737/29c4e4d2.jpg"/>
          <p:cNvPicPr>
            <a:picLocks noChangeAspect="1" noChangeArrowheads="1"/>
          </p:cNvPicPr>
          <p:nvPr/>
        </p:nvPicPr>
        <p:blipFill>
          <a:blip r:embed="rId6"/>
          <a:srcRect t="23799" b="21362"/>
          <a:stretch>
            <a:fillRect/>
          </a:stretch>
        </p:blipFill>
        <p:spPr bwMode="auto">
          <a:xfrm rot="19087446">
            <a:off x="4117107" y="3901054"/>
            <a:ext cx="2593774" cy="1005193"/>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57200" y="704088"/>
            <a:ext cx="8229600" cy="1143000"/>
          </a:xfrm>
        </p:spPr>
        <p:txBody>
          <a:bodyPr/>
          <a:lstStyle/>
          <a:p>
            <a:pPr algn="ctr"/>
            <a:r>
              <a:rPr lang="fr-FR" b="1" dirty="0" smtClean="0">
                <a:solidFill>
                  <a:srgbClr val="FF0000"/>
                </a:solidFill>
                <a:latin typeface="Times New Roman" pitchFamily="18" charset="0"/>
                <a:cs typeface="Times New Roman" pitchFamily="18" charset="0"/>
              </a:rPr>
              <a:t>Le Réseau social </a:t>
            </a:r>
            <a:endParaRPr lang="fr-FR" dirty="0">
              <a:solidFill>
                <a:srgbClr val="FF0000"/>
              </a:solidFill>
              <a:latin typeface="Times New Roman" pitchFamily="18" charset="0"/>
              <a:cs typeface="Times New Roman" pitchFamily="18" charset="0"/>
            </a:endParaRPr>
          </a:p>
        </p:txBody>
      </p:sp>
      <p:sp>
        <p:nvSpPr>
          <p:cNvPr id="5" name="Rectangle 4"/>
          <p:cNvSpPr/>
          <p:nvPr/>
        </p:nvSpPr>
        <p:spPr>
          <a:xfrm>
            <a:off x="357158" y="2136339"/>
            <a:ext cx="8501122" cy="1754326"/>
          </a:xfrm>
          <a:prstGeom prst="rect">
            <a:avLst/>
          </a:prstGeom>
        </p:spPr>
        <p:txBody>
          <a:bodyPr wrap="square">
            <a:spAutoFit/>
          </a:bodyPr>
          <a:lstStyle/>
          <a:p>
            <a:pPr algn="just">
              <a:buFont typeface="Wingdings" pitchFamily="2" charset="2"/>
              <a:buChar char="v"/>
            </a:pPr>
            <a:r>
              <a:rPr lang="fr-FR" dirty="0" smtClean="0"/>
              <a:t>Le réseau social est probablement le type de site communautaire ayant pris le plus d'ampleur ces dernières années, surtout chez les moins de 35 ans.</a:t>
            </a:r>
          </a:p>
          <a:p>
            <a:pPr algn="just"/>
            <a:endParaRPr lang="fr-FR" dirty="0" smtClean="0"/>
          </a:p>
          <a:p>
            <a:pPr algn="just">
              <a:buFont typeface="Wingdings" pitchFamily="2" charset="2"/>
              <a:buChar char="v"/>
            </a:pPr>
            <a:r>
              <a:rPr lang="fr-FR" dirty="0" smtClean="0"/>
              <a:t>Les réseaux sociaux sont utilisés aussi bien au niveau personnel qu'au niveau professionnel, avec parfois le risque de l'interférence de l'un sur l'autre. Il est donc primordiale de bien séparer ses 2 types de profils, </a:t>
            </a:r>
            <a:endParaRPr lang="fr-FR" dirty="0"/>
          </a:p>
        </p:txBody>
      </p:sp>
      <p:sp>
        <p:nvSpPr>
          <p:cNvPr id="6" name="Rectangle 5"/>
          <p:cNvSpPr/>
          <p:nvPr/>
        </p:nvSpPr>
        <p:spPr>
          <a:xfrm>
            <a:off x="357158" y="4214818"/>
            <a:ext cx="8501122" cy="646331"/>
          </a:xfrm>
          <a:prstGeom prst="rect">
            <a:avLst/>
          </a:prstGeom>
        </p:spPr>
        <p:txBody>
          <a:bodyPr wrap="square">
            <a:spAutoFit/>
          </a:bodyPr>
          <a:lstStyle/>
          <a:p>
            <a:pPr>
              <a:buFont typeface="Wingdings" pitchFamily="2" charset="2"/>
              <a:buChar char="v"/>
            </a:pPr>
            <a:r>
              <a:rPr lang="fr-FR" dirty="0" smtClean="0"/>
              <a:t> La consultation des profils sur les réseaux sociaux est fréquemment utilisé par les recruteur). </a:t>
            </a:r>
            <a:endParaRPr lang="fr-FR" dirty="0"/>
          </a:p>
        </p:txBody>
      </p:sp>
      <p:sp>
        <p:nvSpPr>
          <p:cNvPr id="7" name="Rectangle 6"/>
          <p:cNvSpPr/>
          <p:nvPr/>
        </p:nvSpPr>
        <p:spPr>
          <a:xfrm>
            <a:off x="357158" y="5214950"/>
            <a:ext cx="8501122" cy="646331"/>
          </a:xfrm>
          <a:prstGeom prst="rect">
            <a:avLst/>
          </a:prstGeom>
        </p:spPr>
        <p:txBody>
          <a:bodyPr wrap="square">
            <a:spAutoFit/>
          </a:bodyPr>
          <a:lstStyle/>
          <a:p>
            <a:pPr>
              <a:buFont typeface="Wingdings" pitchFamily="2" charset="2"/>
              <a:buChar char="v"/>
            </a:pPr>
            <a:r>
              <a:rPr lang="fr-FR" dirty="0" smtClean="0"/>
              <a:t> La quasi-totalité des grandes marques a effectivement une page </a:t>
            </a:r>
            <a:r>
              <a:rPr lang="fr-FR" dirty="0" err="1" smtClean="0"/>
              <a:t>facebook</a:t>
            </a:r>
            <a:r>
              <a:rPr lang="fr-FR" dirty="0" smtClean="0"/>
              <a:t> et souvent également un compte </a:t>
            </a:r>
            <a:r>
              <a:rPr lang="fr-FR" dirty="0" err="1" smtClean="0"/>
              <a:t>twitter</a:t>
            </a:r>
            <a:r>
              <a:rPr lang="fr-FR" dirty="0" smtClean="0"/>
              <a:t> </a:t>
            </a:r>
            <a:endParaRPr lang="fr-FR"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b="1" dirty="0" smtClean="0">
                <a:solidFill>
                  <a:srgbClr val="FF0000"/>
                </a:solidFill>
                <a:latin typeface="Times New Roman" pitchFamily="18" charset="0"/>
                <a:cs typeface="Times New Roman" pitchFamily="18" charset="0"/>
              </a:rPr>
              <a:t>E-réputation</a:t>
            </a:r>
          </a:p>
        </p:txBody>
      </p:sp>
      <p:sp>
        <p:nvSpPr>
          <p:cNvPr id="4" name="Rectangle 3"/>
          <p:cNvSpPr/>
          <p:nvPr/>
        </p:nvSpPr>
        <p:spPr>
          <a:xfrm>
            <a:off x="285720" y="2157233"/>
            <a:ext cx="8429684" cy="923330"/>
          </a:xfrm>
          <a:prstGeom prst="rect">
            <a:avLst/>
          </a:prstGeom>
        </p:spPr>
        <p:txBody>
          <a:bodyPr wrap="square">
            <a:spAutoFit/>
          </a:bodyPr>
          <a:lstStyle/>
          <a:p>
            <a:pPr>
              <a:buFont typeface="Wingdings" pitchFamily="2" charset="2"/>
              <a:buChar char="v"/>
            </a:pPr>
            <a:r>
              <a:rPr lang="fr-FR" dirty="0" smtClean="0"/>
              <a:t> La réputation numérique. En effet, le web représente une mémoire persistante, où tout le monde peut répandre des informations qui perdureront, et sur laquelle vous n'avez aucune emprise. </a:t>
            </a:r>
            <a:endParaRPr lang="fr-FR" dirty="0"/>
          </a:p>
        </p:txBody>
      </p:sp>
      <p:sp>
        <p:nvSpPr>
          <p:cNvPr id="5" name="Rectangle 4"/>
          <p:cNvSpPr/>
          <p:nvPr/>
        </p:nvSpPr>
        <p:spPr>
          <a:xfrm>
            <a:off x="285720" y="3429000"/>
            <a:ext cx="8572560" cy="646331"/>
          </a:xfrm>
          <a:prstGeom prst="rect">
            <a:avLst/>
          </a:prstGeom>
        </p:spPr>
        <p:txBody>
          <a:bodyPr wrap="square">
            <a:spAutoFit/>
          </a:bodyPr>
          <a:lstStyle/>
          <a:p>
            <a:pPr>
              <a:buFont typeface="Wingdings" pitchFamily="2" charset="2"/>
              <a:buChar char="v"/>
            </a:pPr>
            <a:r>
              <a:rPr lang="fr-FR" dirty="0" smtClean="0"/>
              <a:t> Il est quasi impossible de demander la suppression d'une page dans les résultats d'un moteur de recherche </a:t>
            </a:r>
            <a:endParaRPr lang="fr-FR" dirty="0"/>
          </a:p>
        </p:txBody>
      </p:sp>
      <p:sp>
        <p:nvSpPr>
          <p:cNvPr id="6" name="Rectangle 5"/>
          <p:cNvSpPr/>
          <p:nvPr/>
        </p:nvSpPr>
        <p:spPr>
          <a:xfrm>
            <a:off x="214282" y="4214818"/>
            <a:ext cx="8643998" cy="2031325"/>
          </a:xfrm>
          <a:prstGeom prst="rect">
            <a:avLst/>
          </a:prstGeom>
        </p:spPr>
        <p:txBody>
          <a:bodyPr wrap="square">
            <a:spAutoFit/>
          </a:bodyPr>
          <a:lstStyle/>
          <a:p>
            <a:pPr algn="just">
              <a:buFont typeface="Wingdings" pitchFamily="2" charset="2"/>
              <a:buChar char="v"/>
            </a:pPr>
            <a:r>
              <a:rPr lang="fr-FR" dirty="0" smtClean="0"/>
              <a:t> Au cas où une information négative vous concernant circulerait de manière très visible, il est impératif d'intervenir rapidement. </a:t>
            </a:r>
          </a:p>
          <a:p>
            <a:pPr algn="just">
              <a:buFont typeface="Wingdings" pitchFamily="2" charset="2"/>
              <a:buChar char="v"/>
            </a:pPr>
            <a:endParaRPr lang="fr-FR" dirty="0" smtClean="0"/>
          </a:p>
          <a:p>
            <a:pPr algn="just">
              <a:buFont typeface="Wingdings" pitchFamily="2" charset="2"/>
              <a:buChar char="v"/>
            </a:pPr>
            <a:r>
              <a:rPr lang="fr-FR" dirty="0" smtClean="0"/>
              <a:t>Le meilleur moyen d'anticiper le </a:t>
            </a:r>
            <a:r>
              <a:rPr lang="fr-FR" dirty="0" err="1" smtClean="0"/>
              <a:t>buzz</a:t>
            </a:r>
            <a:r>
              <a:rPr lang="fr-FR" dirty="0" smtClean="0"/>
              <a:t> négatif est donc de mettre en place une stratégie de veille active : faire des recherches régulières sur votre nom dans les blogs, forum, réseaux sociaux, articles de presse en ligne, </a:t>
            </a:r>
            <a:r>
              <a:rPr lang="fr-FR" dirty="0" err="1" smtClean="0"/>
              <a:t>etc</a:t>
            </a:r>
            <a:r>
              <a:rPr lang="fr-FR" dirty="0" smtClean="0"/>
              <a:t>…soit manuellement, soit en utilisant des plateformes de veille (par exemple </a:t>
            </a:r>
            <a:r>
              <a:rPr lang="fr-FR" dirty="0" err="1" smtClean="0"/>
              <a:t>wysigot</a:t>
            </a:r>
            <a:r>
              <a:rPr lang="fr-FR" dirty="0" smtClean="0"/>
              <a:t>, </a:t>
            </a:r>
            <a:r>
              <a:rPr lang="fr-FR" dirty="0" err="1" smtClean="0"/>
              <a:t>yohoo!pipes</a:t>
            </a:r>
            <a:r>
              <a:rPr lang="fr-FR" dirty="0" smtClean="0"/>
              <a:t>, page2rss…). </a:t>
            </a:r>
            <a:endParaRPr lang="fr-FR"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tx1"/>
            </a:gs>
            <a:gs pos="100000">
              <a:schemeClr val="bg2">
                <a:tint val="83000"/>
                <a:satMod val="320000"/>
              </a:schemeClr>
            </a:gs>
            <a:gs pos="100000">
              <a:schemeClr val="bg2">
                <a:shade val="15000"/>
                <a:satMod val="32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2" name="Rectangle 1"/>
          <p:cNvSpPr/>
          <p:nvPr/>
        </p:nvSpPr>
        <p:spPr>
          <a:xfrm>
            <a:off x="539552" y="980728"/>
            <a:ext cx="8280920" cy="461665"/>
          </a:xfrm>
          <a:prstGeom prst="rect">
            <a:avLst/>
          </a:prstGeom>
        </p:spPr>
        <p:txBody>
          <a:bodyPr wrap="square">
            <a:spAutoFit/>
          </a:bodyPr>
          <a:lstStyle/>
          <a:p>
            <a:r>
              <a:rPr lang="fr-FR" sz="2400" b="1" dirty="0">
                <a:solidFill>
                  <a:srgbClr val="FF0000"/>
                </a:solidFill>
                <a:latin typeface="Times New Roman" pitchFamily="18" charset="0"/>
                <a:cs typeface="Times New Roman" pitchFamily="18" charset="0"/>
              </a:rPr>
              <a:t>Règles pour l'accessibilité des contenus Web (WCAG) 2.0</a:t>
            </a:r>
          </a:p>
        </p:txBody>
      </p:sp>
      <p:sp>
        <p:nvSpPr>
          <p:cNvPr id="3" name="Rectangle 2"/>
          <p:cNvSpPr/>
          <p:nvPr/>
        </p:nvSpPr>
        <p:spPr>
          <a:xfrm>
            <a:off x="309960" y="2393068"/>
            <a:ext cx="8712968" cy="1477328"/>
          </a:xfrm>
          <a:prstGeom prst="rect">
            <a:avLst/>
          </a:prstGeom>
        </p:spPr>
        <p:txBody>
          <a:bodyPr wrap="square">
            <a:spAutoFit/>
          </a:bodyPr>
          <a:lstStyle/>
          <a:p>
            <a:pPr algn="just"/>
            <a:r>
              <a:rPr lang="fr-FR" b="1" dirty="0">
                <a:solidFill>
                  <a:schemeClr val="bg1"/>
                </a:solidFill>
                <a:latin typeface="Times New Roman" pitchFamily="18" charset="0"/>
                <a:cs typeface="Times New Roman" pitchFamily="18" charset="0"/>
              </a:rPr>
              <a:t>Les Règles pour l'accessibilité des contenus Web (WCAG) 2.0 </a:t>
            </a:r>
            <a:r>
              <a:rPr lang="fr-FR" dirty="0">
                <a:solidFill>
                  <a:schemeClr val="bg1"/>
                </a:solidFill>
                <a:latin typeface="Times New Roman" pitchFamily="18" charset="0"/>
                <a:cs typeface="Times New Roman" pitchFamily="18" charset="0"/>
              </a:rPr>
              <a:t>présentent un large éventail de recommandations pour rendre les contenus Web plus accessibles. Suivre ces règles rendra les contenus accessibles à une plus grande variété de personnes en situation de handicap, incluant les personnes aveugles et malvoyantes, les personnes sourdes et malentendantes, les personnes ayant des troubles </a:t>
            </a:r>
            <a:r>
              <a:rPr lang="fr-FR" dirty="0" smtClean="0">
                <a:solidFill>
                  <a:schemeClr val="bg1"/>
                </a:solidFill>
                <a:latin typeface="Times New Roman" pitchFamily="18" charset="0"/>
                <a:cs typeface="Times New Roman" pitchFamily="18" charset="0"/>
              </a:rPr>
              <a:t>d'apprentissage.</a:t>
            </a:r>
            <a:endParaRPr lang="fr-FR" dirty="0">
              <a:solidFill>
                <a:schemeClr val="bg1"/>
              </a:solidFill>
              <a:latin typeface="Times New Roman" pitchFamily="18" charset="0"/>
              <a:cs typeface="Times New Roman" pitchFamily="18" charset="0"/>
            </a:endParaRPr>
          </a:p>
        </p:txBody>
      </p:sp>
      <p:sp>
        <p:nvSpPr>
          <p:cNvPr id="4" name="Rectangle 3"/>
          <p:cNvSpPr/>
          <p:nvPr/>
        </p:nvSpPr>
        <p:spPr>
          <a:xfrm>
            <a:off x="323528" y="4442175"/>
            <a:ext cx="8064896" cy="1200329"/>
          </a:xfrm>
          <a:prstGeom prst="rect">
            <a:avLst/>
          </a:prstGeom>
        </p:spPr>
        <p:txBody>
          <a:bodyPr wrap="square">
            <a:spAutoFit/>
          </a:bodyPr>
          <a:lstStyle/>
          <a:p>
            <a:pPr algn="just"/>
            <a:r>
              <a:rPr lang="fr-FR" b="1" dirty="0">
                <a:solidFill>
                  <a:schemeClr val="bg1"/>
                </a:solidFill>
              </a:rPr>
              <a:t>Règle 1.1 Les équivalents textuels </a:t>
            </a:r>
            <a:r>
              <a:rPr lang="fr-FR" dirty="0">
                <a:solidFill>
                  <a:schemeClr val="bg1"/>
                </a:solidFill>
              </a:rPr>
              <a:t>: proposer des équivalents textuels à tout contenu non textuel qui pourra alors être présenté sous d'autres formes selon les besoins de l'utilisateur : grands caractères, braille, synthèse vocale, symboles ou langage simplifié.</a:t>
            </a:r>
          </a:p>
        </p:txBody>
      </p:sp>
    </p:spTree>
    <p:extLst>
      <p:ext uri="{BB962C8B-B14F-4D97-AF65-F5344CB8AC3E}">
        <p14:creationId xmlns:p14="http://schemas.microsoft.com/office/powerpoint/2010/main" val="2873188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fr-FR" b="1" dirty="0">
                <a:latin typeface="Times New Roman" pitchFamily="18" charset="0"/>
                <a:cs typeface="Times New Roman" pitchFamily="18" charset="0"/>
              </a:rPr>
              <a:t>Règle 1.3 Adaptable </a:t>
            </a:r>
            <a:r>
              <a:rPr lang="fr-FR" dirty="0">
                <a:latin typeface="Times New Roman" pitchFamily="18" charset="0"/>
                <a:cs typeface="Times New Roman" pitchFamily="18" charset="0"/>
              </a:rPr>
              <a:t>: créer un contenu qui puisse être présenté de différentes manières sans perte d'information ni de structure (par exemple avec une mise en page simplifiée).</a:t>
            </a:r>
          </a:p>
          <a:p>
            <a:pPr marL="0" indent="0">
              <a:buNone/>
            </a:pPr>
            <a:endParaRPr lang="fr-FR" dirty="0" smtClean="0">
              <a:latin typeface="Times New Roman" pitchFamily="18" charset="0"/>
              <a:cs typeface="Times New Roman" pitchFamily="18" charset="0"/>
            </a:endParaRPr>
          </a:p>
          <a:p>
            <a:pPr marL="0" indent="0">
              <a:buNone/>
            </a:pPr>
            <a:endParaRPr lang="fr-FR" dirty="0">
              <a:latin typeface="Times New Roman" pitchFamily="18" charset="0"/>
              <a:cs typeface="Times New Roman" pitchFamily="18" charset="0"/>
            </a:endParaRPr>
          </a:p>
          <a:p>
            <a:pPr marL="0" indent="0">
              <a:buNone/>
            </a:pPr>
            <a:endParaRPr lang="fr-FR" dirty="0" smtClean="0">
              <a:latin typeface="Times New Roman" pitchFamily="18" charset="0"/>
              <a:cs typeface="Times New Roman" pitchFamily="18" charset="0"/>
            </a:endParaRPr>
          </a:p>
          <a:p>
            <a:pPr marL="0" indent="0">
              <a:buNone/>
            </a:pPr>
            <a:r>
              <a:rPr lang="fr-FR" dirty="0" smtClean="0">
                <a:solidFill>
                  <a:srgbClr val="FF0000"/>
                </a:solidFill>
                <a:latin typeface="Times New Roman" pitchFamily="18" charset="0"/>
                <a:cs typeface="Times New Roman" pitchFamily="18" charset="0"/>
              </a:rPr>
              <a:t>https://www.w3.org/Translations/WCAG20-fr/#guidelines</a:t>
            </a:r>
            <a:endParaRPr lang="fr-FR" dirty="0">
              <a:solidFill>
                <a:srgbClr val="FF0000"/>
              </a:solidFill>
              <a:latin typeface="Times New Roman" pitchFamily="18" charset="0"/>
              <a:cs typeface="Times New Roman" pitchFamily="18" charset="0"/>
            </a:endParaRPr>
          </a:p>
        </p:txBody>
      </p:sp>
      <p:sp>
        <p:nvSpPr>
          <p:cNvPr id="4" name="Rectangle 3"/>
          <p:cNvSpPr/>
          <p:nvPr/>
        </p:nvSpPr>
        <p:spPr>
          <a:xfrm>
            <a:off x="539552" y="980728"/>
            <a:ext cx="8280920" cy="461665"/>
          </a:xfrm>
          <a:prstGeom prst="rect">
            <a:avLst/>
          </a:prstGeom>
        </p:spPr>
        <p:txBody>
          <a:bodyPr wrap="square">
            <a:spAutoFit/>
          </a:bodyPr>
          <a:lstStyle/>
          <a:p>
            <a:r>
              <a:rPr lang="fr-FR" sz="2400" b="1" dirty="0">
                <a:solidFill>
                  <a:srgbClr val="FF0000"/>
                </a:solidFill>
              </a:rPr>
              <a:t>Règles pour l'accessibilité des contenus Web (WCAG) 2.0</a:t>
            </a:r>
          </a:p>
        </p:txBody>
      </p:sp>
    </p:spTree>
    <p:extLst>
      <p:ext uri="{BB962C8B-B14F-4D97-AF65-F5344CB8AC3E}">
        <p14:creationId xmlns:p14="http://schemas.microsoft.com/office/powerpoint/2010/main" val="93664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0034" y="5534561"/>
            <a:ext cx="7929618" cy="1323439"/>
          </a:xfrm>
          <a:prstGeom prst="rect">
            <a:avLst/>
          </a:prstGeom>
        </p:spPr>
        <p:txBody>
          <a:bodyPr wrap="square">
            <a:spAutoFit/>
          </a:bodyPr>
          <a:lstStyle/>
          <a:p>
            <a:pPr algn="ctr"/>
            <a:r>
              <a:rPr lang="fr-FR" sz="4000" dirty="0" smtClean="0">
                <a:solidFill>
                  <a:srgbClr val="7030A0"/>
                </a:solidFill>
              </a:rPr>
              <a:t>Les informations doivent pouvoir continuer à circuler.</a:t>
            </a:r>
            <a:endParaRPr lang="fr-FR" sz="4000" dirty="0">
              <a:solidFill>
                <a:srgbClr val="7030A0"/>
              </a:solidFill>
            </a:endParaRPr>
          </a:p>
        </p:txBody>
      </p:sp>
      <p:grpSp>
        <p:nvGrpSpPr>
          <p:cNvPr id="2" name="Groupe 56"/>
          <p:cNvGrpSpPr/>
          <p:nvPr/>
        </p:nvGrpSpPr>
        <p:grpSpPr>
          <a:xfrm>
            <a:off x="3786183" y="1071546"/>
            <a:ext cx="4810994" cy="2857520"/>
            <a:chOff x="4729164" y="1714488"/>
            <a:chExt cx="3771928" cy="2286016"/>
          </a:xfrm>
        </p:grpSpPr>
        <p:cxnSp>
          <p:nvCxnSpPr>
            <p:cNvPr id="10" name="Connecteur droit 9"/>
            <p:cNvCxnSpPr>
              <a:stCxn id="6" idx="6"/>
              <a:endCxn id="7" idx="2"/>
            </p:cNvCxnSpPr>
            <p:nvPr/>
          </p:nvCxnSpPr>
          <p:spPr>
            <a:xfrm flipV="1">
              <a:off x="5014916" y="2107397"/>
              <a:ext cx="1343034" cy="182564"/>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1" name="Connecteur droit 10"/>
            <p:cNvCxnSpPr>
              <a:endCxn id="16" idx="2"/>
            </p:cNvCxnSpPr>
            <p:nvPr/>
          </p:nvCxnSpPr>
          <p:spPr>
            <a:xfrm>
              <a:off x="6643702" y="2157404"/>
              <a:ext cx="863606" cy="300833"/>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4" name="Connecteur droit 13"/>
            <p:cNvCxnSpPr/>
            <p:nvPr/>
          </p:nvCxnSpPr>
          <p:spPr>
            <a:xfrm flipV="1">
              <a:off x="7786710" y="2164547"/>
              <a:ext cx="598492" cy="250033"/>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0" name="Connecteur droit 29"/>
            <p:cNvCxnSpPr>
              <a:stCxn id="27" idx="6"/>
              <a:endCxn id="24" idx="2"/>
            </p:cNvCxnSpPr>
            <p:nvPr/>
          </p:nvCxnSpPr>
          <p:spPr>
            <a:xfrm>
              <a:off x="6572264" y="3679033"/>
              <a:ext cx="785818" cy="142876"/>
            </a:xfrm>
            <a:prstGeom prst="line">
              <a:avLst/>
            </a:prstGeom>
            <a:ln w="76200">
              <a:solidFill>
                <a:srgbClr val="7030A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32" name="Connecteur droit 31"/>
            <p:cNvCxnSpPr/>
            <p:nvPr/>
          </p:nvCxnSpPr>
          <p:spPr>
            <a:xfrm>
              <a:off x="5500693" y="3429000"/>
              <a:ext cx="796722" cy="171451"/>
            </a:xfrm>
            <a:prstGeom prst="line">
              <a:avLst/>
            </a:prstGeom>
            <a:ln w="76200">
              <a:solidFill>
                <a:srgbClr val="7030A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34" name="Connecteur droit 33"/>
            <p:cNvCxnSpPr>
              <a:stCxn id="6" idx="5"/>
            </p:cNvCxnSpPr>
            <p:nvPr/>
          </p:nvCxnSpPr>
          <p:spPr>
            <a:xfrm rot="16200000" flipH="1">
              <a:off x="4795094" y="2594221"/>
              <a:ext cx="784151" cy="428203"/>
            </a:xfrm>
            <a:prstGeom prst="line">
              <a:avLst/>
            </a:prstGeom>
            <a:ln w="76200">
              <a:solidFill>
                <a:srgbClr val="7030A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36" name="Connecteur droit 35"/>
            <p:cNvCxnSpPr>
              <a:endCxn id="25" idx="6"/>
            </p:cNvCxnSpPr>
            <p:nvPr/>
          </p:nvCxnSpPr>
          <p:spPr>
            <a:xfrm rot="10800000">
              <a:off x="6072198" y="2821778"/>
              <a:ext cx="857256" cy="178595"/>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8" name="Connecteur droit 37"/>
            <p:cNvCxnSpPr>
              <a:stCxn id="25" idx="5"/>
            </p:cNvCxnSpPr>
            <p:nvPr/>
          </p:nvCxnSpPr>
          <p:spPr>
            <a:xfrm rot="16200000" flipH="1">
              <a:off x="5846525" y="3131888"/>
              <a:ext cx="766689" cy="399037"/>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0" name="Connecteur droit 39"/>
            <p:cNvCxnSpPr/>
            <p:nvPr/>
          </p:nvCxnSpPr>
          <p:spPr>
            <a:xfrm rot="5400000">
              <a:off x="7750992" y="2536026"/>
              <a:ext cx="1214446" cy="285754"/>
            </a:xfrm>
            <a:prstGeom prst="line">
              <a:avLst/>
            </a:prstGeom>
            <a:ln w="76200">
              <a:solidFill>
                <a:srgbClr val="7030A0"/>
              </a:solidFill>
            </a:ln>
          </p:spPr>
          <p:style>
            <a:lnRef idx="3">
              <a:schemeClr val="accent3"/>
            </a:lnRef>
            <a:fillRef idx="0">
              <a:schemeClr val="accent3"/>
            </a:fillRef>
            <a:effectRef idx="2">
              <a:schemeClr val="accent3"/>
            </a:effectRef>
            <a:fontRef idx="minor">
              <a:schemeClr val="tx1"/>
            </a:fontRef>
          </p:style>
        </p:cxnSp>
        <p:cxnSp>
          <p:nvCxnSpPr>
            <p:cNvPr id="42" name="Connecteur droit 41"/>
            <p:cNvCxnSpPr/>
            <p:nvPr/>
          </p:nvCxnSpPr>
          <p:spPr>
            <a:xfrm flipV="1">
              <a:off x="7641632" y="3429000"/>
              <a:ext cx="504081" cy="285752"/>
            </a:xfrm>
            <a:prstGeom prst="line">
              <a:avLst/>
            </a:prstGeom>
            <a:ln w="76200">
              <a:solidFill>
                <a:srgbClr val="7030A0"/>
              </a:solidFill>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44" name="Connecteur droit 43"/>
            <p:cNvCxnSpPr>
              <a:stCxn id="28" idx="6"/>
            </p:cNvCxnSpPr>
            <p:nvPr/>
          </p:nvCxnSpPr>
          <p:spPr>
            <a:xfrm flipV="1">
              <a:off x="7072330" y="2500306"/>
              <a:ext cx="571504" cy="464347"/>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46" name="Connecteur droit 45"/>
            <p:cNvCxnSpPr>
              <a:endCxn id="28" idx="6"/>
            </p:cNvCxnSpPr>
            <p:nvPr/>
          </p:nvCxnSpPr>
          <p:spPr>
            <a:xfrm rot="10800000">
              <a:off x="7072330" y="2964654"/>
              <a:ext cx="1143008" cy="250033"/>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6" name="Ellipse 5"/>
            <p:cNvSpPr/>
            <p:nvPr/>
          </p:nvSpPr>
          <p:spPr>
            <a:xfrm>
              <a:off x="4729164" y="2111366"/>
              <a:ext cx="285752" cy="357190"/>
            </a:xfrm>
            <a:prstGeom prst="ellipse">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7" name="Ellipse 6"/>
            <p:cNvSpPr/>
            <p:nvPr/>
          </p:nvSpPr>
          <p:spPr>
            <a:xfrm>
              <a:off x="6357950" y="1928802"/>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6" name="Ellipse 15"/>
            <p:cNvSpPr/>
            <p:nvPr/>
          </p:nvSpPr>
          <p:spPr>
            <a:xfrm>
              <a:off x="7507308" y="2279642"/>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3" name="Ellipse 22"/>
            <p:cNvSpPr/>
            <p:nvPr/>
          </p:nvSpPr>
          <p:spPr>
            <a:xfrm>
              <a:off x="5357818" y="3214686"/>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4" name="Ellipse 23"/>
            <p:cNvSpPr/>
            <p:nvPr/>
          </p:nvSpPr>
          <p:spPr>
            <a:xfrm>
              <a:off x="7358082" y="3643314"/>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5" name="Ellipse 24"/>
            <p:cNvSpPr/>
            <p:nvPr/>
          </p:nvSpPr>
          <p:spPr>
            <a:xfrm>
              <a:off x="5786446" y="2643182"/>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6" name="Ellipse 25"/>
            <p:cNvSpPr/>
            <p:nvPr/>
          </p:nvSpPr>
          <p:spPr>
            <a:xfrm>
              <a:off x="8072462" y="3071810"/>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7" name="Ellipse 26"/>
            <p:cNvSpPr/>
            <p:nvPr/>
          </p:nvSpPr>
          <p:spPr>
            <a:xfrm>
              <a:off x="6286512" y="3500438"/>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8" name="Ellipse 27"/>
            <p:cNvSpPr/>
            <p:nvPr/>
          </p:nvSpPr>
          <p:spPr>
            <a:xfrm>
              <a:off x="6786578" y="2786058"/>
              <a:ext cx="285752" cy="35719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cxnSp>
          <p:nvCxnSpPr>
            <p:cNvPr id="19" name="Connecteur droit 18"/>
            <p:cNvCxnSpPr/>
            <p:nvPr/>
          </p:nvCxnSpPr>
          <p:spPr>
            <a:xfrm rot="16200000" flipH="1">
              <a:off x="6175386" y="1927214"/>
              <a:ext cx="714380" cy="428628"/>
            </a:xfrm>
            <a:prstGeom prst="line">
              <a:avLst/>
            </a:prstGeom>
            <a:ln>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20" name="Connecteur droit 19"/>
            <p:cNvCxnSpPr/>
            <p:nvPr/>
          </p:nvCxnSpPr>
          <p:spPr>
            <a:xfrm rot="5400000">
              <a:off x="6097598" y="2000240"/>
              <a:ext cx="785818" cy="214314"/>
            </a:xfrm>
            <a:prstGeom prst="line">
              <a:avLst/>
            </a:prstGeom>
            <a:ln>
              <a:solidFill>
                <a:srgbClr val="FF0000"/>
              </a:solidFill>
            </a:ln>
          </p:spPr>
          <p:style>
            <a:lnRef idx="3">
              <a:schemeClr val="accent3"/>
            </a:lnRef>
            <a:fillRef idx="0">
              <a:schemeClr val="accent3"/>
            </a:fillRef>
            <a:effectRef idx="2">
              <a:schemeClr val="accent3"/>
            </a:effectRef>
            <a:fontRef idx="minor">
              <a:schemeClr val="tx1"/>
            </a:fontRef>
          </p:style>
        </p:cxnSp>
      </p:grpSp>
      <p:pic>
        <p:nvPicPr>
          <p:cNvPr id="52228" name="Picture 4" descr="cartoon - crash (comic book element)"/>
          <p:cNvPicPr>
            <a:picLocks noChangeAspect="1" noChangeArrowheads="1"/>
          </p:cNvPicPr>
          <p:nvPr/>
        </p:nvPicPr>
        <p:blipFill>
          <a:blip r:embed="rId2"/>
          <a:srcRect t="4732" r="3333" b="5362"/>
          <a:stretch>
            <a:fillRect/>
          </a:stretch>
        </p:blipFill>
        <p:spPr bwMode="auto">
          <a:xfrm>
            <a:off x="214282" y="1428736"/>
            <a:ext cx="3380145" cy="2214578"/>
          </a:xfrm>
          <a:prstGeom prst="rect">
            <a:avLst/>
          </a:prstGeom>
          <a:noFill/>
        </p:spPr>
      </p:pic>
      <p:sp>
        <p:nvSpPr>
          <p:cNvPr id="31" name="Ellipse 30"/>
          <p:cNvSpPr/>
          <p:nvPr/>
        </p:nvSpPr>
        <p:spPr>
          <a:xfrm>
            <a:off x="8358214" y="1285860"/>
            <a:ext cx="364469" cy="446488"/>
          </a:xfrm>
          <a:prstGeom prst="ellipse">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pic>
        <p:nvPicPr>
          <p:cNvPr id="35" name="Picture 2" descr="http://comps.canstockphoto.com/can-stock-photo_csp4686020.jpg"/>
          <p:cNvPicPr>
            <a:picLocks noChangeAspect="1" noChangeArrowheads="1"/>
          </p:cNvPicPr>
          <p:nvPr/>
        </p:nvPicPr>
        <p:blipFill>
          <a:blip r:embed="rId3" cstate="print"/>
          <a:srcRect b="4255"/>
          <a:stretch>
            <a:fillRect/>
          </a:stretch>
        </p:blipFill>
        <p:spPr bwMode="auto">
          <a:xfrm>
            <a:off x="7143769" y="453374"/>
            <a:ext cx="1000132" cy="1066499"/>
          </a:xfrm>
          <a:prstGeom prst="rect">
            <a:avLst/>
          </a:prstGeom>
          <a:noFill/>
        </p:spPr>
      </p:pic>
      <p:pic>
        <p:nvPicPr>
          <p:cNvPr id="37" name="Picture 4" descr="dessin animé, soldat, saluer - csp18442541"/>
          <p:cNvPicPr>
            <a:picLocks noChangeAspect="1" noChangeArrowheads="1"/>
          </p:cNvPicPr>
          <p:nvPr/>
        </p:nvPicPr>
        <p:blipFill>
          <a:blip r:embed="rId4" cstate="print"/>
          <a:srcRect b="3885"/>
          <a:stretch>
            <a:fillRect/>
          </a:stretch>
        </p:blipFill>
        <p:spPr bwMode="auto">
          <a:xfrm>
            <a:off x="2928926" y="500042"/>
            <a:ext cx="785759" cy="1339462"/>
          </a:xfrm>
          <a:prstGeom prst="rect">
            <a:avLst/>
          </a:prstGeom>
          <a:noFill/>
        </p:spPr>
      </p:pic>
      <p:sp>
        <p:nvSpPr>
          <p:cNvPr id="39" name="Rectangle 38"/>
          <p:cNvSpPr/>
          <p:nvPr/>
        </p:nvSpPr>
        <p:spPr>
          <a:xfrm>
            <a:off x="1000100" y="4929198"/>
            <a:ext cx="7072362" cy="707886"/>
          </a:xfrm>
          <a:prstGeom prst="rect">
            <a:avLst/>
          </a:prstGeom>
        </p:spPr>
        <p:txBody>
          <a:bodyPr wrap="square">
            <a:spAutoFit/>
          </a:bodyPr>
          <a:lstStyle/>
          <a:p>
            <a:pPr algn="ctr"/>
            <a:r>
              <a:rPr lang="fr-FR" sz="4000" dirty="0" smtClean="0">
                <a:solidFill>
                  <a:srgbClr val="FF0000"/>
                </a:solidFill>
              </a:rPr>
              <a:t>Un </a:t>
            </a:r>
            <a:r>
              <a:rPr lang="fr-FR" sz="4000" dirty="0">
                <a:solidFill>
                  <a:srgbClr val="FF0000"/>
                </a:solidFill>
              </a:rPr>
              <a:t>point du réseau est </a:t>
            </a:r>
            <a:r>
              <a:rPr lang="fr-FR" sz="4000" dirty="0" smtClean="0">
                <a:solidFill>
                  <a:srgbClr val="FF0000"/>
                </a:solidFill>
              </a:rPr>
              <a:t>anéanti</a:t>
            </a:r>
            <a:endParaRPr lang="fr-FR" sz="4000" dirty="0">
              <a:solidFill>
                <a:srgbClr val="FF0000"/>
              </a:solidFill>
            </a:endParaRPr>
          </a:p>
        </p:txBody>
      </p:sp>
      <p:pic>
        <p:nvPicPr>
          <p:cNvPr id="41" name="Picture 6" descr="http://www.danielahaviel.com/wp-content/uploads/message-icon.png"/>
          <p:cNvPicPr>
            <a:picLocks noChangeAspect="1" noChangeArrowheads="1"/>
          </p:cNvPicPr>
          <p:nvPr/>
        </p:nvPicPr>
        <p:blipFill>
          <a:blip r:embed="rId5" cstate="print"/>
          <a:srcRect/>
          <a:stretch>
            <a:fillRect/>
          </a:stretch>
        </p:blipFill>
        <p:spPr bwMode="auto">
          <a:xfrm>
            <a:off x="3786182" y="2285992"/>
            <a:ext cx="422722" cy="426800"/>
          </a:xfrm>
          <a:prstGeom prst="rect">
            <a:avLst/>
          </a:prstGeom>
          <a:noFill/>
        </p:spPr>
      </p:pic>
      <p:pic>
        <p:nvPicPr>
          <p:cNvPr id="43" name="Picture 6" descr="http://www.danielahaviel.com/wp-content/uploads/message-icon.png"/>
          <p:cNvPicPr>
            <a:picLocks noChangeAspect="1" noChangeArrowheads="1"/>
          </p:cNvPicPr>
          <p:nvPr/>
        </p:nvPicPr>
        <p:blipFill>
          <a:blip r:embed="rId5" cstate="print"/>
          <a:srcRect/>
          <a:stretch>
            <a:fillRect/>
          </a:stretch>
        </p:blipFill>
        <p:spPr bwMode="auto">
          <a:xfrm>
            <a:off x="5000628" y="3500438"/>
            <a:ext cx="422722" cy="426800"/>
          </a:xfrm>
          <a:prstGeom prst="rect">
            <a:avLst/>
          </a:prstGeom>
          <a:noFill/>
        </p:spPr>
      </p:pic>
      <p:pic>
        <p:nvPicPr>
          <p:cNvPr id="45" name="Picture 6" descr="http://www.danielahaviel.com/wp-content/uploads/message-icon.png"/>
          <p:cNvPicPr>
            <a:picLocks noChangeAspect="1" noChangeArrowheads="1"/>
          </p:cNvPicPr>
          <p:nvPr/>
        </p:nvPicPr>
        <p:blipFill>
          <a:blip r:embed="rId5" cstate="print"/>
          <a:srcRect/>
          <a:stretch>
            <a:fillRect/>
          </a:stretch>
        </p:blipFill>
        <p:spPr bwMode="auto">
          <a:xfrm>
            <a:off x="6286512" y="3786190"/>
            <a:ext cx="422722" cy="426800"/>
          </a:xfrm>
          <a:prstGeom prst="rect">
            <a:avLst/>
          </a:prstGeom>
          <a:noFill/>
        </p:spPr>
      </p:pic>
      <p:pic>
        <p:nvPicPr>
          <p:cNvPr id="47" name="Picture 6" descr="http://www.danielahaviel.com/wp-content/uploads/message-icon.png"/>
          <p:cNvPicPr>
            <a:picLocks noChangeAspect="1" noChangeArrowheads="1"/>
          </p:cNvPicPr>
          <p:nvPr/>
        </p:nvPicPr>
        <p:blipFill>
          <a:blip r:embed="rId5" cstate="print"/>
          <a:srcRect/>
          <a:stretch>
            <a:fillRect/>
          </a:stretch>
        </p:blipFill>
        <p:spPr bwMode="auto">
          <a:xfrm>
            <a:off x="7786710" y="3571876"/>
            <a:ext cx="422722" cy="426800"/>
          </a:xfrm>
          <a:prstGeom prst="rect">
            <a:avLst/>
          </a:prstGeom>
          <a:noFill/>
        </p:spPr>
      </p:pic>
      <p:pic>
        <p:nvPicPr>
          <p:cNvPr id="50" name="Picture 6" descr="http://www.danielahaviel.com/wp-content/uploads/message-icon.png"/>
          <p:cNvPicPr>
            <a:picLocks noChangeAspect="1" noChangeArrowheads="1"/>
          </p:cNvPicPr>
          <p:nvPr/>
        </p:nvPicPr>
        <p:blipFill>
          <a:blip r:embed="rId5" cstate="print"/>
          <a:srcRect/>
          <a:stretch>
            <a:fillRect/>
          </a:stretch>
        </p:blipFill>
        <p:spPr bwMode="auto">
          <a:xfrm>
            <a:off x="8501090" y="2143116"/>
            <a:ext cx="422722" cy="426800"/>
          </a:xfrm>
          <a:prstGeom prst="rect">
            <a:avLst/>
          </a:prstGeom>
          <a:noFill/>
        </p:spPr>
      </p:pic>
      <p:sp>
        <p:nvSpPr>
          <p:cNvPr id="48" name="Rectangle 47"/>
          <p:cNvSpPr/>
          <p:nvPr/>
        </p:nvSpPr>
        <p:spPr>
          <a:xfrm>
            <a:off x="5500694" y="4214818"/>
            <a:ext cx="2857488" cy="461665"/>
          </a:xfrm>
          <a:prstGeom prst="rect">
            <a:avLst/>
          </a:prstGeom>
        </p:spPr>
        <p:txBody>
          <a:bodyPr wrap="square">
            <a:spAutoFit/>
          </a:bodyPr>
          <a:lstStyle/>
          <a:p>
            <a:r>
              <a:rPr lang="fr-FR" sz="2400" b="1" dirty="0"/>
              <a:t>U</a:t>
            </a:r>
            <a:r>
              <a:rPr lang="fr-FR" sz="2400" b="1" dirty="0" smtClean="0"/>
              <a:t>ne </a:t>
            </a:r>
            <a:r>
              <a:rPr lang="fr-FR" sz="2400" b="1" dirty="0"/>
              <a:t>toile </a:t>
            </a:r>
            <a:r>
              <a:rPr lang="fr-FR" sz="2400" b="1" dirty="0" smtClean="0"/>
              <a:t>d'araignée</a:t>
            </a:r>
            <a:endParaRPr lang="fr-FR" sz="24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285720" y="571480"/>
            <a:ext cx="8229600" cy="857256"/>
          </a:xfrm>
        </p:spPr>
        <p:txBody>
          <a:bodyPr>
            <a:normAutofit/>
          </a:bodyPr>
          <a:lstStyle/>
          <a:p>
            <a:pPr algn="ctr"/>
            <a:r>
              <a:rPr lang="fr-FR" sz="4800" b="1" dirty="0" smtClean="0">
                <a:solidFill>
                  <a:srgbClr val="FF0000"/>
                </a:solidFill>
                <a:latin typeface="Times New Roman" pitchFamily="18" charset="0"/>
                <a:cs typeface="Times New Roman" pitchFamily="18" charset="0"/>
              </a:rPr>
              <a:t>Les services d’Internet</a:t>
            </a:r>
          </a:p>
        </p:txBody>
      </p:sp>
      <p:pic>
        <p:nvPicPr>
          <p:cNvPr id="50178" name="Picture 2" descr="http://t2.gstatic.com/images?q=tbn:ANd9GcRo_qvQPp2FYL2Mx2ZFVTfL5YR8pvvk81eXgW-F5HpzToWA5c6yiiPHd6mb"/>
          <p:cNvPicPr>
            <a:picLocks noChangeAspect="1" noChangeArrowheads="1"/>
          </p:cNvPicPr>
          <p:nvPr/>
        </p:nvPicPr>
        <p:blipFill>
          <a:blip r:embed="rId2"/>
          <a:srcRect l="12500" t="13364" r="12500" b="15361"/>
          <a:stretch>
            <a:fillRect/>
          </a:stretch>
        </p:blipFill>
        <p:spPr bwMode="auto">
          <a:xfrm>
            <a:off x="642910" y="4500570"/>
            <a:ext cx="1285884" cy="1143008"/>
          </a:xfrm>
          <a:prstGeom prst="rect">
            <a:avLst/>
          </a:prstGeom>
          <a:noFill/>
        </p:spPr>
      </p:pic>
      <p:pic>
        <p:nvPicPr>
          <p:cNvPr id="50180" name="Picture 4" descr="http://thumbs.dreamstime.com/z/concept-global-du-transfert-de-fichier-3d-21247768.jpg"/>
          <p:cNvPicPr>
            <a:picLocks noChangeAspect="1" noChangeArrowheads="1"/>
          </p:cNvPicPr>
          <p:nvPr/>
        </p:nvPicPr>
        <p:blipFill>
          <a:blip r:embed="rId3"/>
          <a:srcRect b="8328"/>
          <a:stretch>
            <a:fillRect/>
          </a:stretch>
        </p:blipFill>
        <p:spPr bwMode="auto">
          <a:xfrm>
            <a:off x="5000628" y="1500174"/>
            <a:ext cx="2932985" cy="2928958"/>
          </a:xfrm>
          <a:prstGeom prst="rect">
            <a:avLst/>
          </a:prstGeom>
          <a:noFill/>
        </p:spPr>
      </p:pic>
      <p:pic>
        <p:nvPicPr>
          <p:cNvPr id="50182" name="Picture 6" descr="http://ville-leblanc.fr/wp-content/uploads/2014/09/communicate.png"/>
          <p:cNvPicPr>
            <a:picLocks noChangeAspect="1" noChangeArrowheads="1"/>
          </p:cNvPicPr>
          <p:nvPr/>
        </p:nvPicPr>
        <p:blipFill>
          <a:blip r:embed="rId4"/>
          <a:srcRect/>
          <a:stretch>
            <a:fillRect/>
          </a:stretch>
        </p:blipFill>
        <p:spPr bwMode="auto">
          <a:xfrm>
            <a:off x="642910" y="1985464"/>
            <a:ext cx="3714776" cy="2086478"/>
          </a:xfrm>
          <a:prstGeom prst="rect">
            <a:avLst/>
          </a:prstGeom>
          <a:noFill/>
        </p:spPr>
      </p:pic>
      <p:pic>
        <p:nvPicPr>
          <p:cNvPr id="50184" name="Picture 8" descr="http://www.liamgall.com/wp-content/uploads/2013/06/skype.png"/>
          <p:cNvPicPr>
            <a:picLocks noChangeAspect="1" noChangeArrowheads="1"/>
          </p:cNvPicPr>
          <p:nvPr/>
        </p:nvPicPr>
        <p:blipFill>
          <a:blip r:embed="rId5" cstate="print"/>
          <a:srcRect/>
          <a:stretch>
            <a:fillRect/>
          </a:stretch>
        </p:blipFill>
        <p:spPr bwMode="auto">
          <a:xfrm>
            <a:off x="2786050" y="3000372"/>
            <a:ext cx="967557" cy="428628"/>
          </a:xfrm>
          <a:prstGeom prst="rect">
            <a:avLst/>
          </a:prstGeom>
          <a:noFill/>
        </p:spPr>
      </p:pic>
      <p:pic>
        <p:nvPicPr>
          <p:cNvPr id="50186" name="Picture 10" descr="http://cdn2.business2community.com/wp-content/uploads/2013/09/facebook-icon.jpg"/>
          <p:cNvPicPr>
            <a:picLocks noChangeAspect="1" noChangeArrowheads="1"/>
          </p:cNvPicPr>
          <p:nvPr/>
        </p:nvPicPr>
        <p:blipFill>
          <a:blip r:embed="rId6" cstate="print"/>
          <a:srcRect l="18255" r="22071"/>
          <a:stretch>
            <a:fillRect/>
          </a:stretch>
        </p:blipFill>
        <p:spPr bwMode="auto">
          <a:xfrm>
            <a:off x="2071670" y="1928802"/>
            <a:ext cx="909434" cy="857255"/>
          </a:xfrm>
          <a:prstGeom prst="rect">
            <a:avLst/>
          </a:prstGeom>
          <a:noFill/>
        </p:spPr>
      </p:pic>
      <p:pic>
        <p:nvPicPr>
          <p:cNvPr id="50188" name="Picture 12" descr="http://www.linformaticien.com/Portals/0/2014/Avril/viber-logo.png"/>
          <p:cNvPicPr>
            <a:picLocks noChangeAspect="1" noChangeArrowheads="1"/>
          </p:cNvPicPr>
          <p:nvPr/>
        </p:nvPicPr>
        <p:blipFill>
          <a:blip r:embed="rId7" cstate="print"/>
          <a:srcRect l="12169" t="22797" r="11773" b="22491"/>
          <a:stretch>
            <a:fillRect/>
          </a:stretch>
        </p:blipFill>
        <p:spPr bwMode="auto">
          <a:xfrm>
            <a:off x="1571604" y="3071810"/>
            <a:ext cx="1000132" cy="480063"/>
          </a:xfrm>
          <a:prstGeom prst="rect">
            <a:avLst/>
          </a:prstGeom>
          <a:noFill/>
        </p:spPr>
      </p:pic>
      <p:pic>
        <p:nvPicPr>
          <p:cNvPr id="13" name="Picture 2" descr="http://www.cemweb.fr/wp-content/uploads/2015/03/Site-Internet.jpg"/>
          <p:cNvPicPr>
            <a:picLocks noChangeAspect="1" noChangeArrowheads="1"/>
          </p:cNvPicPr>
          <p:nvPr/>
        </p:nvPicPr>
        <p:blipFill>
          <a:blip r:embed="rId8"/>
          <a:srcRect t="12257" b="6029"/>
          <a:stretch>
            <a:fillRect/>
          </a:stretch>
        </p:blipFill>
        <p:spPr bwMode="auto">
          <a:xfrm>
            <a:off x="2214546" y="4153864"/>
            <a:ext cx="4857784" cy="2561260"/>
          </a:xfrm>
          <a:prstGeom prst="rect">
            <a:avLst/>
          </a:prstGeom>
          <a:noFill/>
        </p:spPr>
      </p:pic>
      <p:sp>
        <p:nvSpPr>
          <p:cNvPr id="14" name="Rectangle 13"/>
          <p:cNvSpPr/>
          <p:nvPr/>
        </p:nvSpPr>
        <p:spPr>
          <a:xfrm>
            <a:off x="6289821" y="1804562"/>
            <a:ext cx="2562561" cy="338554"/>
          </a:xfrm>
          <a:prstGeom prst="rect">
            <a:avLst/>
          </a:prstGeom>
          <a:noFill/>
        </p:spPr>
        <p:txBody>
          <a:bodyPr wrap="none" lIns="91440" tIns="45720" rIns="91440" bIns="45720">
            <a:spAutoFit/>
          </a:bodyPr>
          <a:lstStyle/>
          <a:p>
            <a:pPr marL="514350" indent="-514350"/>
            <a:r>
              <a:rPr lang="fr-FR" sz="160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itchFamily="18" charset="0"/>
                <a:cs typeface="Times New Roman" pitchFamily="18" charset="0"/>
              </a:rPr>
              <a:t>FTP (</a:t>
            </a:r>
            <a:r>
              <a:rPr lang="fr-FR" sz="1600" i="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itchFamily="18" charset="0"/>
                <a:cs typeface="Times New Roman" pitchFamily="18" charset="0"/>
              </a:rPr>
              <a:t>File Transfer Protocol</a:t>
            </a:r>
            <a:r>
              <a:rPr lang="fr-FR" sz="160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itchFamily="18" charset="0"/>
                <a:cs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0182"/>
                                        </p:tgtEl>
                                        <p:attrNameLst>
                                          <p:attrName>style.visibility</p:attrName>
                                        </p:attrNameLst>
                                      </p:cBhvr>
                                      <p:to>
                                        <p:strVal val="visible"/>
                                      </p:to>
                                    </p:set>
                                    <p:animEffect transition="in" filter="checkerboard(across)">
                                      <p:cBhvr>
                                        <p:cTn id="7" dur="500"/>
                                        <p:tgtEl>
                                          <p:spTgt spid="50182"/>
                                        </p:tgtEl>
                                      </p:cBhvr>
                                    </p:animEffect>
                                  </p:childTnLst>
                                </p:cTn>
                              </p:par>
                              <p:par>
                                <p:cTn id="8" presetID="5" presetClass="entr" presetSubtype="10" fill="hold" nodeType="withEffect">
                                  <p:stCondLst>
                                    <p:cond delay="0"/>
                                  </p:stCondLst>
                                  <p:childTnLst>
                                    <p:set>
                                      <p:cBhvr>
                                        <p:cTn id="9" dur="1" fill="hold">
                                          <p:stCondLst>
                                            <p:cond delay="0"/>
                                          </p:stCondLst>
                                        </p:cTn>
                                        <p:tgtEl>
                                          <p:spTgt spid="50186"/>
                                        </p:tgtEl>
                                        <p:attrNameLst>
                                          <p:attrName>style.visibility</p:attrName>
                                        </p:attrNameLst>
                                      </p:cBhvr>
                                      <p:to>
                                        <p:strVal val="visible"/>
                                      </p:to>
                                    </p:set>
                                    <p:animEffect transition="in" filter="checkerboard(across)">
                                      <p:cBhvr>
                                        <p:cTn id="10" dur="500"/>
                                        <p:tgtEl>
                                          <p:spTgt spid="50186"/>
                                        </p:tgtEl>
                                      </p:cBhvr>
                                    </p:animEffect>
                                  </p:childTnLst>
                                </p:cTn>
                              </p:par>
                              <p:par>
                                <p:cTn id="11" presetID="5" presetClass="entr" presetSubtype="10" fill="hold" nodeType="withEffect">
                                  <p:stCondLst>
                                    <p:cond delay="0"/>
                                  </p:stCondLst>
                                  <p:childTnLst>
                                    <p:set>
                                      <p:cBhvr>
                                        <p:cTn id="12" dur="1" fill="hold">
                                          <p:stCondLst>
                                            <p:cond delay="0"/>
                                          </p:stCondLst>
                                        </p:cTn>
                                        <p:tgtEl>
                                          <p:spTgt spid="50184"/>
                                        </p:tgtEl>
                                        <p:attrNameLst>
                                          <p:attrName>style.visibility</p:attrName>
                                        </p:attrNameLst>
                                      </p:cBhvr>
                                      <p:to>
                                        <p:strVal val="visible"/>
                                      </p:to>
                                    </p:set>
                                    <p:animEffect transition="in" filter="checkerboard(across)">
                                      <p:cBhvr>
                                        <p:cTn id="13" dur="500"/>
                                        <p:tgtEl>
                                          <p:spTgt spid="50184"/>
                                        </p:tgtEl>
                                      </p:cBhvr>
                                    </p:animEffect>
                                  </p:childTnLst>
                                </p:cTn>
                              </p:par>
                              <p:par>
                                <p:cTn id="14" presetID="5" presetClass="entr" presetSubtype="10" fill="hold" nodeType="withEffect">
                                  <p:stCondLst>
                                    <p:cond delay="0"/>
                                  </p:stCondLst>
                                  <p:childTnLst>
                                    <p:set>
                                      <p:cBhvr>
                                        <p:cTn id="15" dur="1" fill="hold">
                                          <p:stCondLst>
                                            <p:cond delay="0"/>
                                          </p:stCondLst>
                                        </p:cTn>
                                        <p:tgtEl>
                                          <p:spTgt spid="50188"/>
                                        </p:tgtEl>
                                        <p:attrNameLst>
                                          <p:attrName>style.visibility</p:attrName>
                                        </p:attrNameLst>
                                      </p:cBhvr>
                                      <p:to>
                                        <p:strVal val="visible"/>
                                      </p:to>
                                    </p:set>
                                    <p:animEffect transition="in" filter="checkerboard(across)">
                                      <p:cBhvr>
                                        <p:cTn id="16" dur="500"/>
                                        <p:tgtEl>
                                          <p:spTgt spid="50188"/>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50180"/>
                                        </p:tgtEl>
                                        <p:attrNameLst>
                                          <p:attrName>style.visibility</p:attrName>
                                        </p:attrNameLst>
                                      </p:cBhvr>
                                      <p:to>
                                        <p:strVal val="visible"/>
                                      </p:to>
                                    </p:set>
                                    <p:animEffect transition="in" filter="checkerboard(across)">
                                      <p:cBhvr>
                                        <p:cTn id="21" dur="500"/>
                                        <p:tgtEl>
                                          <p:spTgt spid="5018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heckerboard(across)">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checkerboard(across)">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50178"/>
                                        </p:tgtEl>
                                        <p:attrNameLst>
                                          <p:attrName>style.visibility</p:attrName>
                                        </p:attrNameLst>
                                      </p:cBhvr>
                                      <p:to>
                                        <p:strVal val="visible"/>
                                      </p:to>
                                    </p:set>
                                    <p:animEffect transition="in" filter="checkerboard(across)">
                                      <p:cBhvr>
                                        <p:cTn id="34"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5400" b="1" dirty="0">
                <a:solidFill>
                  <a:srgbClr val="FF0000"/>
                </a:solidFill>
                <a:latin typeface="Times New Roman" pitchFamily="18" charset="0"/>
                <a:cs typeface="Times New Roman" pitchFamily="18" charset="0"/>
              </a:rPr>
              <a:t>Les services d’Internet</a:t>
            </a:r>
            <a:endParaRPr lang="fr-FR" dirty="0"/>
          </a:p>
        </p:txBody>
      </p:sp>
      <p:sp>
        <p:nvSpPr>
          <p:cNvPr id="3" name="Content Placeholder 2"/>
          <p:cNvSpPr>
            <a:spLocks noGrp="1"/>
          </p:cNvSpPr>
          <p:nvPr>
            <p:ph idx="1"/>
          </p:nvPr>
        </p:nvSpPr>
        <p:spPr/>
        <p:txBody>
          <a:bodyPr>
            <a:normAutofit fontScale="85000" lnSpcReduction="10000"/>
          </a:bodyPr>
          <a:lstStyle/>
          <a:p>
            <a:r>
              <a:rPr lang="fr-FR" b="1" dirty="0" smtClean="0"/>
              <a:t>Le </a:t>
            </a:r>
            <a:r>
              <a:rPr lang="fr-FR" b="1" dirty="0"/>
              <a:t>Web</a:t>
            </a:r>
            <a:r>
              <a:rPr lang="fr-FR" dirty="0"/>
              <a:t> (le plus connu d'entre eux) : vous ouvrez un navigateur web pour y aller, comme Google Chrome, Firefox, Internet Explorer, </a:t>
            </a:r>
            <a:r>
              <a:rPr lang="fr-FR" dirty="0" err="1"/>
              <a:t>Edge</a:t>
            </a:r>
            <a:r>
              <a:rPr lang="fr-FR" dirty="0"/>
              <a:t>, Safari...</a:t>
            </a:r>
          </a:p>
          <a:p>
            <a:r>
              <a:rPr lang="fr-FR" b="1" dirty="0"/>
              <a:t>Les e-mails</a:t>
            </a:r>
            <a:r>
              <a:rPr lang="fr-FR" dirty="0"/>
              <a:t> : pour échanger des messages. Il s'agit tout simplement de courrier électronique.</a:t>
            </a:r>
          </a:p>
          <a:p>
            <a:r>
              <a:rPr lang="fr-FR" b="1" dirty="0"/>
              <a:t>Les newsgroups</a:t>
            </a:r>
            <a:r>
              <a:rPr lang="fr-FR" dirty="0"/>
              <a:t> : moins connus, ils sont l'ancêtre des forums et permettent de discuter à plusieurs en postant des messages.</a:t>
            </a:r>
          </a:p>
          <a:p>
            <a:r>
              <a:rPr lang="fr-FR" b="1" dirty="0"/>
              <a:t>Le FTP</a:t>
            </a:r>
            <a:r>
              <a:rPr lang="fr-FR" dirty="0"/>
              <a:t> : un moyen d'échanger des fichiers entre ordinateurs</a:t>
            </a:r>
            <a:r>
              <a:rPr lang="fr-FR" dirty="0" smtClean="0"/>
              <a:t>.</a:t>
            </a:r>
          </a:p>
          <a:p>
            <a:pPr marL="0" indent="0">
              <a:buNone/>
            </a:pPr>
            <a:r>
              <a:rPr lang="fr-FR" dirty="0" smtClean="0"/>
              <a:t>              </a:t>
            </a:r>
            <a:r>
              <a:rPr lang="fr-FR" b="1" dirty="0"/>
              <a:t>Le protocole HTTP (HyperText Transfer Protocol) est </a:t>
            </a:r>
            <a:endParaRPr lang="fr-FR" b="1" dirty="0" smtClean="0"/>
          </a:p>
          <a:p>
            <a:pPr marL="0" indent="0">
              <a:buNone/>
            </a:pPr>
            <a:r>
              <a:rPr lang="fr-FR" b="1" dirty="0"/>
              <a:t> </a:t>
            </a:r>
            <a:r>
              <a:rPr lang="fr-FR" b="1" dirty="0" smtClean="0"/>
              <a:t>          le </a:t>
            </a:r>
            <a:r>
              <a:rPr lang="fr-FR" b="1" dirty="0"/>
              <a:t>protocole le plus utilisé sur Internet depuis 1990.</a:t>
            </a:r>
          </a:p>
          <a:p>
            <a:endParaRPr lang="fr-FR" dirty="0"/>
          </a:p>
        </p:txBody>
      </p:sp>
    </p:spTree>
    <p:extLst>
      <p:ext uri="{BB962C8B-B14F-4D97-AF65-F5344CB8AC3E}">
        <p14:creationId xmlns:p14="http://schemas.microsoft.com/office/powerpoint/2010/main" val="9785890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ébit">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Débit">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ébit">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1475</TotalTime>
  <Words>2051</Words>
  <Application>Microsoft Office PowerPoint</Application>
  <PresentationFormat>On-screen Show (4:3)</PresentationFormat>
  <Paragraphs>295</Paragraphs>
  <Slides>65</Slides>
  <Notes>3</Notes>
  <HiddenSlides>0</HiddenSlides>
  <MMClips>0</MMClips>
  <ScaleCrop>false</ScaleCrop>
  <HeadingPairs>
    <vt:vector size="4" baseType="variant">
      <vt:variant>
        <vt:lpstr>Theme</vt:lpstr>
      </vt:variant>
      <vt:variant>
        <vt:i4>2</vt:i4>
      </vt:variant>
      <vt:variant>
        <vt:lpstr>Slide Titles</vt:lpstr>
      </vt:variant>
      <vt:variant>
        <vt:i4>65</vt:i4>
      </vt:variant>
    </vt:vector>
  </HeadingPairs>
  <TitlesOfParts>
    <vt:vector size="67" baseType="lpstr">
      <vt:lpstr>Débit</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 services d’Internet</vt:lpstr>
      <vt:lpstr>Les services d’Internet</vt:lpstr>
      <vt:lpstr>Internet VS web </vt:lpstr>
      <vt:lpstr>PowerPoint Presentation</vt:lpstr>
      <vt:lpstr>PowerPoint Presentation</vt:lpstr>
      <vt:lpstr>Le web c’est quoi ?</vt:lpstr>
      <vt:lpstr>Qu'est-ce qu'un site web ?</vt:lpstr>
      <vt:lpstr> Navigateur Web</vt:lpstr>
      <vt:lpstr>Plein d’informations</vt:lpstr>
      <vt:lpstr>Réponses </vt:lpstr>
      <vt:lpstr>Moteur de recherche </vt:lpstr>
      <vt:lpstr>Moteur de recherche </vt:lpstr>
      <vt:lpstr>PowerPoint Presentation</vt:lpstr>
      <vt:lpstr>PowerPoint Presentation</vt:lpstr>
      <vt:lpstr>Web 2.0 ?</vt:lpstr>
      <vt:lpstr>Web 2.0</vt:lpstr>
      <vt:lpstr>PowerPoint Presentation</vt:lpstr>
      <vt:lpstr>PowerPoint Presentation</vt:lpstr>
      <vt:lpstr>Web 2.0</vt:lpstr>
      <vt:lpstr> Le Cloud</vt:lpstr>
      <vt:lpstr>Les cookies </vt:lpstr>
      <vt:lpstr>Cookies </vt:lpstr>
      <vt:lpstr>Cookie </vt:lpstr>
      <vt:lpstr>Cookie </vt:lpstr>
      <vt:lpstr>Cookie </vt:lpstr>
      <vt:lpstr>Cookie </vt:lpstr>
      <vt:lpstr>Cookie </vt:lpstr>
      <vt:lpstr>Qu’est ce qu’un</vt:lpstr>
      <vt:lpstr>PowerPoint Presentation</vt:lpstr>
      <vt:lpstr>PowerPoint Presentation</vt:lpstr>
      <vt:lpstr>PowerPoint Presentation</vt:lpstr>
      <vt:lpstr>PowerPoint Presentation</vt:lpstr>
      <vt:lpstr>Forum </vt:lpstr>
      <vt:lpstr>Forum </vt:lpstr>
      <vt:lpstr>        Forum </vt:lpstr>
      <vt:lpstr>La newsletter = Lettre d'information </vt:lpstr>
      <vt:lpstr>Les caractéristique de  newsletter  </vt:lpstr>
      <vt:lpstr>Les caractéristique de  newsletter  </vt:lpstr>
      <vt:lpstr>Intérêts d’une newsletter  </vt:lpstr>
      <vt:lpstr>PowerPoint Presentation</vt:lpstr>
      <vt:lpstr>Consigne pour une newsletter  </vt:lpstr>
      <vt:lpstr>Consigne pour une newsletter  </vt:lpstr>
      <vt:lpstr>PowerPoint Presentation</vt:lpstr>
      <vt:lpstr>Le flux RSS </vt:lpstr>
      <vt:lpstr>PowerPoint Presentation</vt:lpstr>
      <vt:lpstr>Wiki </vt:lpstr>
      <vt:lpstr>PowerPoint Presentation</vt:lpstr>
      <vt:lpstr>PowerPoint Presentation</vt:lpstr>
      <vt:lpstr>UNE APPLICATION WEB</vt:lpstr>
      <vt:lpstr>Widget  </vt:lpstr>
      <vt:lpstr>Widget  </vt:lpstr>
      <vt:lpstr>Widget  </vt:lpstr>
      <vt:lpstr>PowerPoint Presentation</vt:lpstr>
      <vt:lpstr>Le Réseau social </vt:lpstr>
      <vt:lpstr>Le Réseau social </vt:lpstr>
      <vt:lpstr>E-réputation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Salon</dc:creator>
  <cp:lastModifiedBy>Nassima</cp:lastModifiedBy>
  <cp:revision>126</cp:revision>
  <dcterms:created xsi:type="dcterms:W3CDTF">2015-03-11T15:54:38Z</dcterms:created>
  <dcterms:modified xsi:type="dcterms:W3CDTF">2017-09-17T12:18:12Z</dcterms:modified>
</cp:coreProperties>
</file>